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9"/>
  </p:notesMasterIdLst>
  <p:handoutMasterIdLst>
    <p:handoutMasterId r:id="rId50"/>
  </p:handoutMasterIdLst>
  <p:sldIdLst>
    <p:sldId id="256" r:id="rId5"/>
    <p:sldId id="1390" r:id="rId6"/>
    <p:sldId id="1365" r:id="rId7"/>
    <p:sldId id="1291" r:id="rId8"/>
    <p:sldId id="1383" r:id="rId9"/>
    <p:sldId id="1384" r:id="rId10"/>
    <p:sldId id="1385" r:id="rId11"/>
    <p:sldId id="1386" r:id="rId12"/>
    <p:sldId id="1387" r:id="rId13"/>
    <p:sldId id="1314" r:id="rId14"/>
    <p:sldId id="1313" r:id="rId15"/>
    <p:sldId id="1336" r:id="rId16"/>
    <p:sldId id="1332" r:id="rId17"/>
    <p:sldId id="1278" r:id="rId18"/>
    <p:sldId id="1283" r:id="rId19"/>
    <p:sldId id="1333" r:id="rId20"/>
    <p:sldId id="1334" r:id="rId21"/>
    <p:sldId id="1263" r:id="rId22"/>
    <p:sldId id="1265" r:id="rId23"/>
    <p:sldId id="1267" r:id="rId24"/>
    <p:sldId id="1264" r:id="rId25"/>
    <p:sldId id="1266" r:id="rId26"/>
    <p:sldId id="1268" r:id="rId27"/>
    <p:sldId id="1329" r:id="rId28"/>
    <p:sldId id="1370" r:id="rId29"/>
    <p:sldId id="1371" r:id="rId30"/>
    <p:sldId id="1369" r:id="rId31"/>
    <p:sldId id="1339" r:id="rId32"/>
    <p:sldId id="1330" r:id="rId33"/>
    <p:sldId id="1338" r:id="rId34"/>
    <p:sldId id="1340" r:id="rId35"/>
    <p:sldId id="1372" r:id="rId36"/>
    <p:sldId id="1373" r:id="rId37"/>
    <p:sldId id="1374" r:id="rId38"/>
    <p:sldId id="1375" r:id="rId39"/>
    <p:sldId id="1316" r:id="rId40"/>
    <p:sldId id="1376" r:id="rId41"/>
    <p:sldId id="1377" r:id="rId42"/>
    <p:sldId id="1378" r:id="rId43"/>
    <p:sldId id="1379" r:id="rId44"/>
    <p:sldId id="1380" r:id="rId45"/>
    <p:sldId id="1234" r:id="rId46"/>
    <p:sldId id="1311" r:id="rId47"/>
    <p:sldId id="125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A8D670-60D9-C03D-7B4C-0ADC0BFB4C75}" name="Sarah" initials="S" userId="S::Sarah.A.Boehm@mass.gov::6850944a-2fa2-4605-b14b-0ff98cd587af" providerId="AD"/>
  <p188:author id="{308821E3-D0F7-5A08-C235-157EF3687FB9}" name="Bowler, Catherine (DESE)" initials="B(" userId="S::catherine.bowler@mass.gov::8079525b-6fe2-45b7-ba6f-1bf3b30f1c1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A9E2"/>
    <a:srgbClr val="3647B6"/>
    <a:srgbClr val="000000"/>
    <a:srgbClr val="8397E7"/>
    <a:srgbClr val="AFCBFD"/>
    <a:srgbClr val="93A9FF"/>
    <a:srgbClr val="494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5284B-F347-46E7-BC2D-AEE9C030A2C4}" v="1" dt="2024-05-01T16:49:29.8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71" autoAdjust="0"/>
    <p:restoredTop sz="93777" autoAdjust="0"/>
  </p:normalViewPr>
  <p:slideViewPr>
    <p:cSldViewPr snapToGrid="0">
      <p:cViewPr varScale="1">
        <p:scale>
          <a:sx n="61" d="100"/>
          <a:sy n="61" d="100"/>
        </p:scale>
        <p:origin x="644" y="60"/>
      </p:cViewPr>
      <p:guideLst/>
    </p:cSldViewPr>
  </p:slideViewPr>
  <p:outlineViewPr>
    <p:cViewPr>
      <p:scale>
        <a:sx n="33" d="100"/>
        <a:sy n="33" d="100"/>
      </p:scale>
      <p:origin x="0" y="-8189"/>
    </p:cViewPr>
  </p:outlineViewPr>
  <p:notesTextViewPr>
    <p:cViewPr>
      <p:scale>
        <a:sx n="3" d="2"/>
        <a:sy n="3" d="2"/>
      </p:scale>
      <p:origin x="0" y="0"/>
    </p:cViewPr>
  </p:notesTextViewPr>
  <p:notesViewPr>
    <p:cSldViewPr snapToGrid="0">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3AE36A-9849-8734-68B0-2D959C72651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0F2755D-0799-B19A-BCBD-8C9E999E64F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11163C-EE2E-7546-90F8-CF22AAE91DD9}" type="datetimeFigureOut">
              <a:rPr lang="en-US" smtClean="0"/>
              <a:t>5/6/2024</a:t>
            </a:fld>
            <a:endParaRPr lang="en-US"/>
          </a:p>
        </p:txBody>
      </p:sp>
      <p:sp>
        <p:nvSpPr>
          <p:cNvPr id="4" name="Footer Placeholder 3">
            <a:extLst>
              <a:ext uri="{FF2B5EF4-FFF2-40B4-BE49-F238E27FC236}">
                <a16:creationId xmlns:a16="http://schemas.microsoft.com/office/drawing/2014/main" id="{F9C1E47C-F85D-AA6B-B568-76BD637D3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1A28AEA-2389-7F26-5A5D-D8C5E312DF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190C47-E711-1845-B18B-7A2271B9705D}" type="slidenum">
              <a:rPr lang="en-US" smtClean="0"/>
              <a:t>‹#›</a:t>
            </a:fld>
            <a:endParaRPr lang="en-US"/>
          </a:p>
        </p:txBody>
      </p:sp>
    </p:spTree>
    <p:extLst>
      <p:ext uri="{BB962C8B-B14F-4D97-AF65-F5344CB8AC3E}">
        <p14:creationId xmlns:p14="http://schemas.microsoft.com/office/powerpoint/2010/main" val="697491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251491-C050-C142-BE35-A9B9D73644B3}" type="datetimeFigureOut">
              <a:rPr lang="en-US" smtClean="0"/>
              <a:t>5/6/2024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FC15E-7FD1-034A-9729-2C6FA6821FBB}" type="slidenum">
              <a:rPr lang="en-US" smtClean="0"/>
              <a:t>‹#›</a:t>
            </a:fld>
            <a:endParaRPr lang="en-US"/>
          </a:p>
        </p:txBody>
      </p:sp>
    </p:spTree>
    <p:extLst>
      <p:ext uri="{BB962C8B-B14F-4D97-AF65-F5344CB8AC3E}">
        <p14:creationId xmlns:p14="http://schemas.microsoft.com/office/powerpoint/2010/main" val="40637814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a:t>
            </a:fld>
            <a:endParaRPr lang="en-US" dirty="0"/>
          </a:p>
        </p:txBody>
      </p:sp>
    </p:spTree>
    <p:extLst>
      <p:ext uri="{BB962C8B-B14F-4D97-AF65-F5344CB8AC3E}">
        <p14:creationId xmlns:p14="http://schemas.microsoft.com/office/powerpoint/2010/main" val="120572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10</a:t>
            </a:fld>
            <a:endParaRPr lang="en-US"/>
          </a:p>
        </p:txBody>
      </p:sp>
    </p:spTree>
    <p:extLst>
      <p:ext uri="{BB962C8B-B14F-4D97-AF65-F5344CB8AC3E}">
        <p14:creationId xmlns:p14="http://schemas.microsoft.com/office/powerpoint/2010/main" val="3070802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11</a:t>
            </a:fld>
            <a:endParaRPr lang="en-US"/>
          </a:p>
        </p:txBody>
      </p:sp>
    </p:spTree>
    <p:extLst>
      <p:ext uri="{BB962C8B-B14F-4D97-AF65-F5344CB8AC3E}">
        <p14:creationId xmlns:p14="http://schemas.microsoft.com/office/powerpoint/2010/main" val="4196410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dirty="0">
              <a:latin typeface="Arial"/>
              <a:ea typeface="Calibri" panose="020F0502020204030204" pitchFamily="34" charset="0"/>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12</a:t>
            </a:fld>
            <a:endParaRPr lang="en-US"/>
          </a:p>
        </p:txBody>
      </p:sp>
    </p:spTree>
    <p:extLst>
      <p:ext uri="{BB962C8B-B14F-4D97-AF65-F5344CB8AC3E}">
        <p14:creationId xmlns:p14="http://schemas.microsoft.com/office/powerpoint/2010/main" val="46738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13</a:t>
            </a:fld>
            <a:endParaRPr lang="en-US"/>
          </a:p>
        </p:txBody>
      </p:sp>
    </p:spTree>
    <p:extLst>
      <p:ext uri="{BB962C8B-B14F-4D97-AF65-F5344CB8AC3E}">
        <p14:creationId xmlns:p14="http://schemas.microsoft.com/office/powerpoint/2010/main" val="4031158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14</a:t>
            </a:fld>
            <a:endParaRPr lang="en-US"/>
          </a:p>
        </p:txBody>
      </p:sp>
    </p:spTree>
    <p:extLst>
      <p:ext uri="{BB962C8B-B14F-4D97-AF65-F5344CB8AC3E}">
        <p14:creationId xmlns:p14="http://schemas.microsoft.com/office/powerpoint/2010/main" val="334116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15</a:t>
            </a:fld>
            <a:endParaRPr lang="en-US"/>
          </a:p>
        </p:txBody>
      </p:sp>
    </p:spTree>
    <p:extLst>
      <p:ext uri="{BB962C8B-B14F-4D97-AF65-F5344CB8AC3E}">
        <p14:creationId xmlns:p14="http://schemas.microsoft.com/office/powerpoint/2010/main" val="17932698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16</a:t>
            </a:fld>
            <a:endParaRPr lang="en-US"/>
          </a:p>
        </p:txBody>
      </p:sp>
    </p:spTree>
    <p:extLst>
      <p:ext uri="{BB962C8B-B14F-4D97-AF65-F5344CB8AC3E}">
        <p14:creationId xmlns:p14="http://schemas.microsoft.com/office/powerpoint/2010/main" val="572741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17</a:t>
            </a:fld>
            <a:endParaRPr lang="en-US"/>
          </a:p>
        </p:txBody>
      </p:sp>
    </p:spTree>
    <p:extLst>
      <p:ext uri="{BB962C8B-B14F-4D97-AF65-F5344CB8AC3E}">
        <p14:creationId xmlns:p14="http://schemas.microsoft.com/office/powerpoint/2010/main" val="952099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18</a:t>
            </a:fld>
            <a:endParaRPr lang="en-US"/>
          </a:p>
        </p:txBody>
      </p:sp>
    </p:spTree>
    <p:extLst>
      <p:ext uri="{BB962C8B-B14F-4D97-AF65-F5344CB8AC3E}">
        <p14:creationId xmlns:p14="http://schemas.microsoft.com/office/powerpoint/2010/main" val="459575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19</a:t>
            </a:fld>
            <a:endParaRPr lang="en-US"/>
          </a:p>
        </p:txBody>
      </p:sp>
    </p:spTree>
    <p:extLst>
      <p:ext uri="{BB962C8B-B14F-4D97-AF65-F5344CB8AC3E}">
        <p14:creationId xmlns:p14="http://schemas.microsoft.com/office/powerpoint/2010/main" val="1278847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356074"/>
          </a:xfrm>
        </p:spPr>
        <p:txBody>
          <a:bodyPr/>
          <a:lstStyle/>
          <a:p>
            <a:pPr>
              <a:spcBef>
                <a:spcPts val="611"/>
              </a:spcBef>
              <a:spcAft>
                <a:spcPts val="611"/>
              </a:spcAft>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2</a:t>
            </a:fld>
            <a:endParaRPr lang="en-US"/>
          </a:p>
        </p:txBody>
      </p:sp>
    </p:spTree>
    <p:extLst>
      <p:ext uri="{BB962C8B-B14F-4D97-AF65-F5344CB8AC3E}">
        <p14:creationId xmlns:p14="http://schemas.microsoft.com/office/powerpoint/2010/main" val="12135111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20</a:t>
            </a:fld>
            <a:endParaRPr lang="en-US"/>
          </a:p>
        </p:txBody>
      </p:sp>
    </p:spTree>
    <p:extLst>
      <p:ext uri="{BB962C8B-B14F-4D97-AF65-F5344CB8AC3E}">
        <p14:creationId xmlns:p14="http://schemas.microsoft.com/office/powerpoint/2010/main" val="17665781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21</a:t>
            </a:fld>
            <a:endParaRPr lang="en-US"/>
          </a:p>
        </p:txBody>
      </p:sp>
    </p:spTree>
    <p:extLst>
      <p:ext uri="{BB962C8B-B14F-4D97-AF65-F5344CB8AC3E}">
        <p14:creationId xmlns:p14="http://schemas.microsoft.com/office/powerpoint/2010/main" val="9992475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22</a:t>
            </a:fld>
            <a:endParaRPr lang="en-US"/>
          </a:p>
        </p:txBody>
      </p:sp>
    </p:spTree>
    <p:extLst>
      <p:ext uri="{BB962C8B-B14F-4D97-AF65-F5344CB8AC3E}">
        <p14:creationId xmlns:p14="http://schemas.microsoft.com/office/powerpoint/2010/main" val="1079360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23</a:t>
            </a:fld>
            <a:endParaRPr lang="en-US"/>
          </a:p>
        </p:txBody>
      </p:sp>
    </p:spTree>
    <p:extLst>
      <p:ext uri="{BB962C8B-B14F-4D97-AF65-F5344CB8AC3E}">
        <p14:creationId xmlns:p14="http://schemas.microsoft.com/office/powerpoint/2010/main" val="1273260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24</a:t>
            </a:fld>
            <a:endParaRPr lang="en-US"/>
          </a:p>
        </p:txBody>
      </p:sp>
    </p:spTree>
    <p:extLst>
      <p:ext uri="{BB962C8B-B14F-4D97-AF65-F5344CB8AC3E}">
        <p14:creationId xmlns:p14="http://schemas.microsoft.com/office/powerpoint/2010/main" val="1073141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25</a:t>
            </a:fld>
            <a:endParaRPr lang="en-US" dirty="0"/>
          </a:p>
        </p:txBody>
      </p:sp>
    </p:spTree>
    <p:extLst>
      <p:ext uri="{BB962C8B-B14F-4D97-AF65-F5344CB8AC3E}">
        <p14:creationId xmlns:p14="http://schemas.microsoft.com/office/powerpoint/2010/main" val="2526832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defTabSz="942210">
              <a:lnSpc>
                <a:spcPct val="107000"/>
              </a:lnSpc>
              <a:defRPr/>
            </a:pPr>
            <a:endParaRPr lang="en-US" sz="1200" dirty="0">
              <a:latin typeface="Calibri"/>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26</a:t>
            </a:fld>
            <a:endParaRPr lang="en-US" dirty="0"/>
          </a:p>
        </p:txBody>
      </p:sp>
    </p:spTree>
    <p:extLst>
      <p:ext uri="{BB962C8B-B14F-4D97-AF65-F5344CB8AC3E}">
        <p14:creationId xmlns:p14="http://schemas.microsoft.com/office/powerpoint/2010/main" val="38163332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27</a:t>
            </a:fld>
            <a:endParaRPr lang="en-US" dirty="0"/>
          </a:p>
        </p:txBody>
      </p:sp>
    </p:spTree>
    <p:extLst>
      <p:ext uri="{BB962C8B-B14F-4D97-AF65-F5344CB8AC3E}">
        <p14:creationId xmlns:p14="http://schemas.microsoft.com/office/powerpoint/2010/main" val="2663185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10" rtl="0" eaLnBrk="1" fontAlgn="auto" latinLnBrk="0" hangingPunct="1">
              <a:lnSpc>
                <a:spcPct val="107000"/>
              </a:lnSpc>
              <a:spcBef>
                <a:spcPts val="0"/>
              </a:spcBef>
              <a:spcAft>
                <a:spcPts val="0"/>
              </a:spcAft>
              <a:buClrTx/>
              <a:buSzTx/>
              <a:buFontTx/>
              <a:buNone/>
              <a:tabLst/>
              <a:defRPr/>
            </a:pPr>
            <a:endParaRPr lang="en-US" sz="1100" b="1" dirty="0"/>
          </a:p>
        </p:txBody>
      </p:sp>
      <p:sp>
        <p:nvSpPr>
          <p:cNvPr id="4" name="Slide Number Placeholder 3"/>
          <p:cNvSpPr>
            <a:spLocks noGrp="1"/>
          </p:cNvSpPr>
          <p:nvPr>
            <p:ph type="sldNum" sz="quarter" idx="5"/>
          </p:nvPr>
        </p:nvSpPr>
        <p:spPr/>
        <p:txBody>
          <a:bodyPr/>
          <a:lstStyle/>
          <a:p>
            <a:fld id="{825FC15E-7FD1-034A-9729-2C6FA6821FBB}" type="slidenum">
              <a:rPr lang="en-US" smtClean="0"/>
              <a:t>28</a:t>
            </a:fld>
            <a:endParaRPr lang="en-US" dirty="0"/>
          </a:p>
        </p:txBody>
      </p:sp>
    </p:spTree>
    <p:extLst>
      <p:ext uri="{BB962C8B-B14F-4D97-AF65-F5344CB8AC3E}">
        <p14:creationId xmlns:p14="http://schemas.microsoft.com/office/powerpoint/2010/main" val="3258725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29</a:t>
            </a:fld>
            <a:endParaRPr lang="en-US" dirty="0"/>
          </a:p>
        </p:txBody>
      </p:sp>
    </p:spTree>
    <p:extLst>
      <p:ext uri="{BB962C8B-B14F-4D97-AF65-F5344CB8AC3E}">
        <p14:creationId xmlns:p14="http://schemas.microsoft.com/office/powerpoint/2010/main" val="4031158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457011"/>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p>
        </p:txBody>
      </p:sp>
      <p:sp>
        <p:nvSpPr>
          <p:cNvPr id="4" name="Slide Number Placeholder 3"/>
          <p:cNvSpPr>
            <a:spLocks noGrp="1"/>
          </p:cNvSpPr>
          <p:nvPr>
            <p:ph type="sldNum" sz="quarter" idx="10"/>
          </p:nvPr>
        </p:nvSpPr>
        <p:spPr/>
        <p:txBody>
          <a:bodyPr/>
          <a:lstStyle/>
          <a:p>
            <a:fld id="{ADCCD5AF-71CD-4C88-AC55-E7BE057B2D3C}" type="slidenum">
              <a:rPr lang="zh-CN" altLang="en-US" smtClean="0"/>
              <a:pPr/>
              <a:t>3</a:t>
            </a:fld>
            <a:endParaRPr lang="zh-CN" altLang="en-US"/>
          </a:p>
        </p:txBody>
      </p:sp>
    </p:spTree>
    <p:extLst>
      <p:ext uri="{BB962C8B-B14F-4D97-AF65-F5344CB8AC3E}">
        <p14:creationId xmlns:p14="http://schemas.microsoft.com/office/powerpoint/2010/main" val="57125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30</a:t>
            </a:fld>
            <a:endParaRPr lang="en-US" dirty="0"/>
          </a:p>
        </p:txBody>
      </p:sp>
    </p:spTree>
    <p:extLst>
      <p:ext uri="{BB962C8B-B14F-4D97-AF65-F5344CB8AC3E}">
        <p14:creationId xmlns:p14="http://schemas.microsoft.com/office/powerpoint/2010/main" val="22294729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31</a:t>
            </a:fld>
            <a:endParaRPr lang="en-US" dirty="0"/>
          </a:p>
        </p:txBody>
      </p:sp>
    </p:spTree>
    <p:extLst>
      <p:ext uri="{BB962C8B-B14F-4D97-AF65-F5344CB8AC3E}">
        <p14:creationId xmlns:p14="http://schemas.microsoft.com/office/powerpoint/2010/main" val="337440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32</a:t>
            </a:fld>
            <a:endParaRPr lang="en-US" dirty="0"/>
          </a:p>
        </p:txBody>
      </p:sp>
    </p:spTree>
    <p:extLst>
      <p:ext uri="{BB962C8B-B14F-4D97-AF65-F5344CB8AC3E}">
        <p14:creationId xmlns:p14="http://schemas.microsoft.com/office/powerpoint/2010/main" val="1547426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33</a:t>
            </a:fld>
            <a:endParaRPr lang="en-US" dirty="0"/>
          </a:p>
        </p:txBody>
      </p:sp>
    </p:spTree>
    <p:extLst>
      <p:ext uri="{BB962C8B-B14F-4D97-AF65-F5344CB8AC3E}">
        <p14:creationId xmlns:p14="http://schemas.microsoft.com/office/powerpoint/2010/main" val="26424188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34</a:t>
            </a:fld>
            <a:endParaRPr lang="en-US" dirty="0"/>
          </a:p>
        </p:txBody>
      </p:sp>
    </p:spTree>
    <p:extLst>
      <p:ext uri="{BB962C8B-B14F-4D97-AF65-F5344CB8AC3E}">
        <p14:creationId xmlns:p14="http://schemas.microsoft.com/office/powerpoint/2010/main" val="8195058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i="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35</a:t>
            </a:fld>
            <a:endParaRPr lang="en-US"/>
          </a:p>
        </p:txBody>
      </p:sp>
    </p:spTree>
    <p:extLst>
      <p:ext uri="{BB962C8B-B14F-4D97-AF65-F5344CB8AC3E}">
        <p14:creationId xmlns:p14="http://schemas.microsoft.com/office/powerpoint/2010/main" val="3340175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36</a:t>
            </a:fld>
            <a:endParaRPr lang="en-US" dirty="0"/>
          </a:p>
        </p:txBody>
      </p:sp>
    </p:spTree>
    <p:extLst>
      <p:ext uri="{BB962C8B-B14F-4D97-AF65-F5344CB8AC3E}">
        <p14:creationId xmlns:p14="http://schemas.microsoft.com/office/powerpoint/2010/main" val="1278847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37</a:t>
            </a:fld>
            <a:endParaRPr lang="en-US" dirty="0"/>
          </a:p>
        </p:txBody>
      </p:sp>
    </p:spTree>
    <p:extLst>
      <p:ext uri="{BB962C8B-B14F-4D97-AF65-F5344CB8AC3E}">
        <p14:creationId xmlns:p14="http://schemas.microsoft.com/office/powerpoint/2010/main" val="3393365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38</a:t>
            </a:fld>
            <a:endParaRPr lang="en-US" dirty="0"/>
          </a:p>
        </p:txBody>
      </p:sp>
    </p:spTree>
    <p:extLst>
      <p:ext uri="{BB962C8B-B14F-4D97-AF65-F5344CB8AC3E}">
        <p14:creationId xmlns:p14="http://schemas.microsoft.com/office/powerpoint/2010/main" val="40296146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39</a:t>
            </a:fld>
            <a:endParaRPr lang="en-US" dirty="0"/>
          </a:p>
        </p:txBody>
      </p:sp>
    </p:spTree>
    <p:extLst>
      <p:ext uri="{BB962C8B-B14F-4D97-AF65-F5344CB8AC3E}">
        <p14:creationId xmlns:p14="http://schemas.microsoft.com/office/powerpoint/2010/main" val="2385121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10">
              <a:lnSpc>
                <a:spcPct val="107000"/>
              </a:lnSpc>
              <a:defRPr/>
            </a:pPr>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4</a:t>
            </a:fld>
            <a:endParaRPr lang="en-US"/>
          </a:p>
        </p:txBody>
      </p:sp>
    </p:spTree>
    <p:extLst>
      <p:ext uri="{BB962C8B-B14F-4D97-AF65-F5344CB8AC3E}">
        <p14:creationId xmlns:p14="http://schemas.microsoft.com/office/powerpoint/2010/main" val="41257518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40</a:t>
            </a:fld>
            <a:endParaRPr lang="en-US" dirty="0"/>
          </a:p>
        </p:txBody>
      </p:sp>
    </p:spTree>
    <p:extLst>
      <p:ext uri="{BB962C8B-B14F-4D97-AF65-F5344CB8AC3E}">
        <p14:creationId xmlns:p14="http://schemas.microsoft.com/office/powerpoint/2010/main" val="16479075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latin typeface="Arial"/>
              <a:cs typeface="Arial"/>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41</a:t>
            </a:fld>
            <a:endParaRPr lang="en-US" dirty="0"/>
          </a:p>
        </p:txBody>
      </p:sp>
    </p:spTree>
    <p:extLst>
      <p:ext uri="{BB962C8B-B14F-4D97-AF65-F5344CB8AC3E}">
        <p14:creationId xmlns:p14="http://schemas.microsoft.com/office/powerpoint/2010/main" val="37169185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42210" rtl="0" eaLnBrk="1" fontAlgn="auto" latinLnBrk="0" hangingPunct="1">
              <a:lnSpc>
                <a:spcPct val="100000"/>
              </a:lnSpc>
              <a:spcBef>
                <a:spcPts val="0"/>
              </a:spcBef>
              <a:spcAft>
                <a:spcPts val="0"/>
              </a:spcAft>
              <a:buClrTx/>
              <a:buSzTx/>
              <a:buFontTx/>
              <a:buNone/>
              <a:tabLst/>
              <a:defRPr/>
            </a:pPr>
            <a:endParaRPr lang="en-US" b="1"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42</a:t>
            </a:fld>
            <a:endParaRPr lang="en-US"/>
          </a:p>
        </p:txBody>
      </p:sp>
    </p:spTree>
    <p:extLst>
      <p:ext uri="{BB962C8B-B14F-4D97-AF65-F5344CB8AC3E}">
        <p14:creationId xmlns:p14="http://schemas.microsoft.com/office/powerpoint/2010/main" val="1175676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24641" rtl="0" eaLnBrk="1" fontAlgn="auto" latinLnBrk="0" hangingPunct="1">
              <a:lnSpc>
                <a:spcPct val="100000"/>
              </a:lnSpc>
              <a:spcBef>
                <a:spcPts val="0"/>
              </a:spcBef>
              <a:spcAft>
                <a:spcPts val="0"/>
              </a:spcAft>
              <a:buClrTx/>
              <a:buSzTx/>
              <a:buFontTx/>
              <a:buNone/>
              <a:tabLst/>
              <a:defRPr/>
            </a:pPr>
            <a:endParaRPr lang="en-US" b="1"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43</a:t>
            </a:fld>
            <a:endParaRPr lang="en-US"/>
          </a:p>
        </p:txBody>
      </p:sp>
    </p:spTree>
    <p:extLst>
      <p:ext uri="{BB962C8B-B14F-4D97-AF65-F5344CB8AC3E}">
        <p14:creationId xmlns:p14="http://schemas.microsoft.com/office/powerpoint/2010/main" val="32575331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25FC15E-7FD1-034A-9729-2C6FA6821FBB}" type="slidenum">
              <a:rPr lang="en-US" smtClean="0"/>
              <a:t>44</a:t>
            </a:fld>
            <a:endParaRPr lang="en-US"/>
          </a:p>
        </p:txBody>
      </p:sp>
    </p:spTree>
    <p:extLst>
      <p:ext uri="{BB962C8B-B14F-4D97-AF65-F5344CB8AC3E}">
        <p14:creationId xmlns:p14="http://schemas.microsoft.com/office/powerpoint/2010/main" val="1101194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0571">
              <a:lnSpc>
                <a:spcPct val="107000"/>
              </a:lnSpc>
              <a:defRPr/>
            </a:pPr>
            <a:endParaRPr lang="en-US" altLang="en-US" sz="11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5</a:t>
            </a:fld>
            <a:endParaRPr lang="en-US"/>
          </a:p>
        </p:txBody>
      </p:sp>
    </p:spTree>
    <p:extLst>
      <p:ext uri="{BB962C8B-B14F-4D97-AF65-F5344CB8AC3E}">
        <p14:creationId xmlns:p14="http://schemas.microsoft.com/office/powerpoint/2010/main" val="337384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0571">
              <a:lnSpc>
                <a:spcPct val="107000"/>
              </a:lnSpc>
              <a:defRPr/>
            </a:pPr>
            <a:endParaRPr lang="en-US" sz="1100" dirty="0">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6</a:t>
            </a:fld>
            <a:endParaRPr lang="en-US"/>
          </a:p>
        </p:txBody>
      </p:sp>
    </p:spTree>
    <p:extLst>
      <p:ext uri="{BB962C8B-B14F-4D97-AF65-F5344CB8AC3E}">
        <p14:creationId xmlns:p14="http://schemas.microsoft.com/office/powerpoint/2010/main" val="317767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endParaRPr lang="en-US" altLang="en-US" sz="3100"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7</a:t>
            </a:fld>
            <a:endParaRPr lang="en-US"/>
          </a:p>
        </p:txBody>
      </p:sp>
    </p:spTree>
    <p:extLst>
      <p:ext uri="{BB962C8B-B14F-4D97-AF65-F5344CB8AC3E}">
        <p14:creationId xmlns:p14="http://schemas.microsoft.com/office/powerpoint/2010/main" val="153027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8</a:t>
            </a:fld>
            <a:endParaRPr lang="en-US"/>
          </a:p>
        </p:txBody>
      </p:sp>
    </p:spTree>
    <p:extLst>
      <p:ext uri="{BB962C8B-B14F-4D97-AF65-F5344CB8AC3E}">
        <p14:creationId xmlns:p14="http://schemas.microsoft.com/office/powerpoint/2010/main" val="3692745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0571">
              <a:defRPr/>
            </a:pPr>
            <a:endParaRPr lang="en-US" sz="1100" dirty="0"/>
          </a:p>
        </p:txBody>
      </p:sp>
      <p:sp>
        <p:nvSpPr>
          <p:cNvPr id="4" name="Slide Number Placeholder 3"/>
          <p:cNvSpPr>
            <a:spLocks noGrp="1"/>
          </p:cNvSpPr>
          <p:nvPr>
            <p:ph type="sldNum" sz="quarter" idx="5"/>
          </p:nvPr>
        </p:nvSpPr>
        <p:spPr/>
        <p:txBody>
          <a:bodyPr/>
          <a:lstStyle/>
          <a:p>
            <a:fld id="{825FC15E-7FD1-034A-9729-2C6FA6821FBB}" type="slidenum">
              <a:rPr lang="en-US" smtClean="0"/>
              <a:t>9</a:t>
            </a:fld>
            <a:endParaRPr lang="en-US"/>
          </a:p>
        </p:txBody>
      </p:sp>
    </p:spTree>
    <p:extLst>
      <p:ext uri="{BB962C8B-B14F-4D97-AF65-F5344CB8AC3E}">
        <p14:creationId xmlns:p14="http://schemas.microsoft.com/office/powerpoint/2010/main" val="1787380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23403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97984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411069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900580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3413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50519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3722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718381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85991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1"/>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12308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hyperlink" Target="https://www.doe.mass.edu/mcas/training.html" TargetMode="External"/><Relationship Id="rId3" Type="http://schemas.openxmlformats.org/officeDocument/2006/relationships/hyperlink" Target="https://www.doe.mass.edu/mcas/" TargetMode="External"/><Relationship Id="rId7" Type="http://schemas.openxmlformats.org/officeDocument/2006/relationships/hyperlink" Target="http://mcas.pearsonsupport.com/student/" TargetMode="External"/><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hyperlink" Target="http://mcas.pearsonsupport.com/released-items/science/" TargetMode="External"/><Relationship Id="rId5" Type="http://schemas.openxmlformats.org/officeDocument/2006/relationships/hyperlink" Target="https://www.doe.mass.edu/mcas/student/default.html" TargetMode="External"/><Relationship Id="rId4" Type="http://schemas.openxmlformats.org/officeDocument/2006/relationships/hyperlink" Target="https://www.doe.mass.edu/mcas/tdd/sci.html"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doe.mass.edu/mcas" TargetMode="External"/><Relationship Id="rId2" Type="http://schemas.openxmlformats.org/officeDocument/2006/relationships/notesSlide" Target="../notesSlides/notesSlide43.xml"/><Relationship Id="rId1" Type="http://schemas.openxmlformats.org/officeDocument/2006/relationships/slideLayout" Target="../slideLayouts/slideLayout3.xml"/><Relationship Id="rId5" Type="http://schemas.openxmlformats.org/officeDocument/2006/relationships/hyperlink" Target="http://mcasservicecenter.com/" TargetMode="External"/><Relationship Id="rId4" Type="http://schemas.openxmlformats.org/officeDocument/2006/relationships/hyperlink" Target="mailto:mcas@doe.mass.edu"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C4D94E-A9AA-62DE-5E4F-A297B528F86F}"/>
              </a:ext>
            </a:extLst>
          </p:cNvPr>
          <p:cNvSpPr>
            <a:spLocks noGrp="1"/>
          </p:cNvSpPr>
          <p:nvPr>
            <p:ph type="ctrTitle"/>
          </p:nvPr>
        </p:nvSpPr>
        <p:spPr>
          <a:xfrm>
            <a:off x="247134" y="1656471"/>
            <a:ext cx="11755395" cy="2366890"/>
          </a:xfrm>
        </p:spPr>
        <p:txBody>
          <a:bodyPr>
            <a:normAutofit fontScale="90000"/>
          </a:bodyPr>
          <a:lstStyle/>
          <a:p>
            <a:pPr marL="0" marR="0" algn="ctr" fontAlgn="base">
              <a:spcBef>
                <a:spcPts val="0"/>
              </a:spcBef>
              <a:spcAft>
                <a:spcPts val="0"/>
              </a:spcAft>
            </a:pPr>
            <a:r>
              <a:rPr lang="en-US" sz="5000" dirty="0">
                <a:solidFill>
                  <a:srgbClr val="002060"/>
                </a:solidFill>
              </a:rPr>
              <a:t>MCAS Scoring of</a:t>
            </a:r>
            <a:br>
              <a:rPr lang="en-US" sz="5000" dirty="0">
                <a:solidFill>
                  <a:srgbClr val="002060"/>
                </a:solidFill>
              </a:rPr>
            </a:br>
            <a:r>
              <a:rPr lang="en-US" sz="5000" dirty="0">
                <a:solidFill>
                  <a:srgbClr val="002060"/>
                </a:solidFill>
              </a:rPr>
              <a:t>Science &amp; Technology/Engineering</a:t>
            </a:r>
            <a:br>
              <a:rPr lang="en-US" sz="5000" dirty="0">
                <a:solidFill>
                  <a:srgbClr val="002060"/>
                </a:solidFill>
              </a:rPr>
            </a:br>
            <a:r>
              <a:rPr lang="en-US" sz="5000" dirty="0">
                <a:solidFill>
                  <a:srgbClr val="002060"/>
                </a:solidFill>
              </a:rPr>
              <a:t>Constructed-Response Items:</a:t>
            </a:r>
            <a:br>
              <a:rPr lang="en-US" sz="5000" dirty="0">
                <a:solidFill>
                  <a:srgbClr val="002060"/>
                </a:solidFill>
              </a:rPr>
            </a:br>
            <a:r>
              <a:rPr lang="en-US" sz="5000" dirty="0">
                <a:solidFill>
                  <a:srgbClr val="002060"/>
                </a:solidFill>
              </a:rPr>
              <a:t>Grade 5</a:t>
            </a:r>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a:xfrm>
            <a:off x="412046" y="5871411"/>
            <a:ext cx="5351080" cy="634897"/>
          </a:xfrm>
        </p:spPr>
        <p:txBody>
          <a:bodyPr>
            <a:normAutofit/>
          </a:bodyPr>
          <a:lstStyle/>
          <a:p>
            <a:r>
              <a:rPr lang="en-US" sz="3000" dirty="0">
                <a:solidFill>
                  <a:srgbClr val="002060"/>
                </a:solidFill>
              </a:rPr>
              <a:t>February 2024</a:t>
            </a:r>
          </a:p>
        </p:txBody>
      </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26E2-1245-781F-0A8C-E205FC2C2A8D}"/>
              </a:ext>
            </a:extLst>
          </p:cNvPr>
          <p:cNvSpPr>
            <a:spLocks noGrp="1"/>
          </p:cNvSpPr>
          <p:nvPr>
            <p:ph type="title"/>
          </p:nvPr>
        </p:nvSpPr>
        <p:spPr/>
        <p:txBody>
          <a:bodyPr/>
          <a:lstStyle/>
          <a:p>
            <a:r>
              <a:rPr lang="en-US" b="1" dirty="0">
                <a:latin typeface="Arial"/>
                <a:cs typeface="Arial"/>
              </a:rPr>
              <a:t>Gr. 5 STE </a:t>
            </a:r>
            <a:br>
              <a:rPr lang="en-US" b="1" dirty="0">
                <a:latin typeface="Arial"/>
                <a:cs typeface="Arial"/>
              </a:rPr>
            </a:br>
            <a:r>
              <a:rPr lang="en-US" b="1" dirty="0">
                <a:latin typeface="Arial"/>
                <a:cs typeface="Arial"/>
              </a:rPr>
              <a:t>Life Science Question </a:t>
            </a:r>
            <a:br>
              <a:rPr lang="en-US" dirty="0">
                <a:latin typeface="Arial"/>
                <a:cs typeface="Arial"/>
              </a:rPr>
            </a:br>
            <a:endParaRPr lang="en-US" dirty="0">
              <a:solidFill>
                <a:schemeClr val="accent1"/>
              </a:solidFill>
            </a:endParaRPr>
          </a:p>
        </p:txBody>
      </p:sp>
      <p:sp>
        <p:nvSpPr>
          <p:cNvPr id="3" name="Text Placeholder 2">
            <a:extLst>
              <a:ext uri="{FF2B5EF4-FFF2-40B4-BE49-F238E27FC236}">
                <a16:creationId xmlns:a16="http://schemas.microsoft.com/office/drawing/2014/main" id="{A9B251BE-2FF1-B43C-CDA3-6EAFB10621E0}"/>
              </a:ext>
            </a:extLst>
          </p:cNvPr>
          <p:cNvSpPr>
            <a:spLocks noGrp="1"/>
          </p:cNvSpPr>
          <p:nvPr>
            <p:ph type="body" idx="1"/>
          </p:nvPr>
        </p:nvSpPr>
        <p:spPr/>
        <p:txBody>
          <a:bodyPr vert="horz" lIns="91440" tIns="45720" rIns="91440" bIns="45720" rtlCol="0" anchor="t">
            <a:normAutofit/>
          </a:bodyPr>
          <a:lstStyle/>
          <a:p>
            <a:r>
              <a:rPr lang="en-US" sz="5000" dirty="0">
                <a:solidFill>
                  <a:schemeClr val="accent1"/>
                </a:solidFill>
                <a:latin typeface="Arial"/>
                <a:cs typeface="Arial"/>
              </a:rPr>
              <a:t>Released in 2019</a:t>
            </a:r>
            <a:br>
              <a:rPr lang="en-US" sz="5000" dirty="0"/>
            </a:br>
            <a:r>
              <a:rPr lang="en-US" sz="5000" dirty="0">
                <a:solidFill>
                  <a:schemeClr val="accent1"/>
                </a:solidFill>
                <a:latin typeface="Arial"/>
                <a:cs typeface="Arial"/>
              </a:rPr>
              <a:t>Lynx Adaptations</a:t>
            </a:r>
          </a:p>
        </p:txBody>
      </p:sp>
    </p:spTree>
    <p:extLst>
      <p:ext uri="{BB962C8B-B14F-4D97-AF65-F5344CB8AC3E}">
        <p14:creationId xmlns:p14="http://schemas.microsoft.com/office/powerpoint/2010/main" val="1724272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136679"/>
            <a:ext cx="10990385" cy="654153"/>
          </a:xfrm>
        </p:spPr>
        <p:txBody>
          <a:bodyPr>
            <a:normAutofit fontScale="90000"/>
          </a:bodyPr>
          <a:lstStyle/>
          <a:p>
            <a:r>
              <a:rPr lang="en-US" sz="4400" dirty="0"/>
              <a:t>Question</a:t>
            </a:r>
          </a:p>
        </p:txBody>
      </p:sp>
      <p:sp>
        <p:nvSpPr>
          <p:cNvPr id="13" name="TextBox 12">
            <a:extLst>
              <a:ext uri="{FF2B5EF4-FFF2-40B4-BE49-F238E27FC236}">
                <a16:creationId xmlns:a16="http://schemas.microsoft.com/office/drawing/2014/main" id="{74B7D58D-8C0E-4213-95FB-7B451EE7F100}"/>
              </a:ext>
            </a:extLst>
          </p:cNvPr>
          <p:cNvSpPr txBox="1"/>
          <p:nvPr/>
        </p:nvSpPr>
        <p:spPr>
          <a:xfrm>
            <a:off x="465991" y="805987"/>
            <a:ext cx="7105883" cy="2954655"/>
          </a:xfrm>
          <a:prstGeom prst="rect">
            <a:avLst/>
          </a:prstGeom>
          <a:noFill/>
        </p:spPr>
        <p:txBody>
          <a:bodyPr wrap="square" rtlCol="0">
            <a:spAutoFit/>
          </a:bodyPr>
          <a:lstStyle/>
          <a:p>
            <a:pPr algn="l"/>
            <a:r>
              <a:rPr lang="en-US" sz="2400" b="1" i="0" dirty="0">
                <a:solidFill>
                  <a:srgbClr val="333333"/>
                </a:solidFill>
                <a:effectLst/>
                <a:latin typeface="Helvetica Neue"/>
              </a:rPr>
              <a:t>This question has two parts.</a:t>
            </a:r>
          </a:p>
          <a:p>
            <a:pPr algn="l"/>
            <a:r>
              <a:rPr lang="en-US" sz="2400" b="0" i="0" dirty="0">
                <a:solidFill>
                  <a:srgbClr val="333333"/>
                </a:solidFill>
                <a:effectLst/>
                <a:latin typeface="Lato" panose="020F0502020204030203" pitchFamily="34" charset="0"/>
              </a:rPr>
              <a:t>The picture shows a lynx.</a:t>
            </a:r>
          </a:p>
          <a:p>
            <a:pPr algn="l"/>
            <a:br>
              <a:rPr lang="en-US" sz="2400" b="0" i="0" dirty="0">
                <a:solidFill>
                  <a:srgbClr val="333333"/>
                </a:solidFill>
                <a:effectLst/>
                <a:latin typeface="Lato" panose="020F0502020204030203" pitchFamily="34" charset="0"/>
              </a:rPr>
            </a:br>
            <a:r>
              <a:rPr lang="en-US" sz="2400" b="0" i="0" dirty="0">
                <a:solidFill>
                  <a:srgbClr val="333333"/>
                </a:solidFill>
                <a:effectLst/>
                <a:latin typeface="Lato" panose="020F0502020204030203" pitchFamily="34" charset="0"/>
              </a:rPr>
              <a:t>Lynx are wild cats that have spotted fur, sharp claws, furry ears, and wide paws. Lynx live in forests that are cold many months of the year. They hunt rabbits and other small animals.</a:t>
            </a:r>
          </a:p>
          <a:p>
            <a:endParaRPr lang="en-US" dirty="0"/>
          </a:p>
        </p:txBody>
      </p:sp>
      <p:pic>
        <p:nvPicPr>
          <p:cNvPr id="12" name="Picture 11" descr="A lynx">
            <a:extLst>
              <a:ext uri="{FF2B5EF4-FFF2-40B4-BE49-F238E27FC236}">
                <a16:creationId xmlns:a16="http://schemas.microsoft.com/office/drawing/2014/main" id="{464D2486-6F04-477C-BD6D-BF93C29A839E}"/>
              </a:ext>
            </a:extLst>
          </p:cNvPr>
          <p:cNvPicPr>
            <a:picLocks noChangeAspect="1"/>
          </p:cNvPicPr>
          <p:nvPr/>
        </p:nvPicPr>
        <p:blipFill>
          <a:blip r:embed="rId3"/>
          <a:stretch>
            <a:fillRect/>
          </a:stretch>
        </p:blipFill>
        <p:spPr>
          <a:xfrm>
            <a:off x="7571874" y="354866"/>
            <a:ext cx="3668318" cy="2891497"/>
          </a:xfrm>
          <a:prstGeom prst="rect">
            <a:avLst/>
          </a:prstGeom>
        </p:spPr>
      </p:pic>
      <p:sp>
        <p:nvSpPr>
          <p:cNvPr id="9" name="TextBox 8">
            <a:extLst>
              <a:ext uri="{FF2B5EF4-FFF2-40B4-BE49-F238E27FC236}">
                <a16:creationId xmlns:a16="http://schemas.microsoft.com/office/drawing/2014/main" id="{CEBFD738-9632-4F56-BE42-23DD98F5AED1}"/>
              </a:ext>
            </a:extLst>
          </p:cNvPr>
          <p:cNvSpPr txBox="1"/>
          <p:nvPr/>
        </p:nvSpPr>
        <p:spPr>
          <a:xfrm>
            <a:off x="465990" y="3607772"/>
            <a:ext cx="10774201" cy="2585323"/>
          </a:xfrm>
          <a:prstGeom prst="rect">
            <a:avLst/>
          </a:prstGeom>
          <a:noFill/>
        </p:spPr>
        <p:txBody>
          <a:bodyPr wrap="square" rtlCol="0">
            <a:spAutoFit/>
          </a:bodyPr>
          <a:lstStyle/>
          <a:p>
            <a:pPr algn="l"/>
            <a:r>
              <a:rPr lang="en-US" sz="2400" b="1" i="0" dirty="0">
                <a:solidFill>
                  <a:srgbClr val="333333"/>
                </a:solidFill>
                <a:effectLst/>
                <a:latin typeface="Helvetica Neue"/>
              </a:rPr>
              <a:t>Part A</a:t>
            </a:r>
          </a:p>
          <a:p>
            <a:pPr algn="l"/>
            <a:r>
              <a:rPr lang="en-US" sz="2400" b="0" i="0" dirty="0">
                <a:solidFill>
                  <a:srgbClr val="333333"/>
                </a:solidFill>
                <a:effectLst/>
                <a:latin typeface="Lato" panose="020F0502020204030203" pitchFamily="34" charset="0"/>
              </a:rPr>
              <a:t>From the information given, identify one trait that provides camouflage for the lynx in its environment. Explain how the trait provides camouflage for the lynx.</a:t>
            </a:r>
          </a:p>
          <a:p>
            <a:pPr algn="l"/>
            <a:endParaRPr lang="en-US" sz="2400" b="0" i="0" dirty="0">
              <a:solidFill>
                <a:srgbClr val="333333"/>
              </a:solidFill>
              <a:effectLst/>
              <a:latin typeface="Lato" panose="020F0502020204030203" pitchFamily="34" charset="0"/>
            </a:endParaRPr>
          </a:p>
          <a:p>
            <a:pPr algn="l"/>
            <a:r>
              <a:rPr lang="en-US" sz="2400" b="1" i="0" dirty="0">
                <a:solidFill>
                  <a:srgbClr val="333333"/>
                </a:solidFill>
                <a:effectLst/>
                <a:latin typeface="Helvetica Neue"/>
              </a:rPr>
              <a:t>Part B</a:t>
            </a:r>
          </a:p>
          <a:p>
            <a:pPr algn="l"/>
            <a:r>
              <a:rPr lang="en-US" sz="2400" b="0" i="0" dirty="0">
                <a:solidFill>
                  <a:srgbClr val="333333"/>
                </a:solidFill>
                <a:effectLst/>
                <a:latin typeface="Lato" panose="020F0502020204030203" pitchFamily="34" charset="0"/>
              </a:rPr>
              <a:t>Describe one way the claws of the lynx help it survive in its environment.</a:t>
            </a:r>
          </a:p>
          <a:p>
            <a:endParaRPr lang="en-US" dirty="0"/>
          </a:p>
        </p:txBody>
      </p:sp>
    </p:spTree>
    <p:extLst>
      <p:ext uri="{BB962C8B-B14F-4D97-AF65-F5344CB8AC3E}">
        <p14:creationId xmlns:p14="http://schemas.microsoft.com/office/powerpoint/2010/main" val="2270950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1492612" cy="1132224"/>
          </a:xfrm>
        </p:spPr>
        <p:txBody>
          <a:bodyPr>
            <a:noAutofit/>
          </a:bodyPr>
          <a:lstStyle/>
          <a:p>
            <a:r>
              <a:rPr lang="en-US" sz="4400" dirty="0">
                <a:latin typeface="Arial"/>
                <a:cs typeface="Arial"/>
              </a:rPr>
              <a:t>Item Information</a:t>
            </a:r>
            <a:endParaRPr lang="en-US" sz="4400" dirty="0">
              <a:solidFill>
                <a:srgbClr val="FF0000"/>
              </a:solidFill>
              <a:latin typeface="Arial"/>
              <a:cs typeface="Arial"/>
            </a:endParaRP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1" y="1441621"/>
            <a:ext cx="10990385" cy="4694135"/>
          </a:xfrm>
        </p:spPr>
        <p:txBody>
          <a:bodyPr>
            <a:noAutofit/>
          </a:bodyPr>
          <a:lstStyle/>
          <a:p>
            <a:pPr>
              <a:lnSpc>
                <a:spcPct val="110000"/>
              </a:lnSpc>
              <a:spcBef>
                <a:spcPts val="600"/>
              </a:spcBef>
              <a:spcAft>
                <a:spcPts val="600"/>
              </a:spcAft>
            </a:pPr>
            <a:r>
              <a:rPr lang="en-US" sz="2600" b="1" dirty="0"/>
              <a:t>Standard Alignment: </a:t>
            </a:r>
            <a:r>
              <a:rPr lang="en-US" b="1" dirty="0">
                <a:solidFill>
                  <a:srgbClr val="333333"/>
                </a:solidFill>
                <a:effectLst/>
              </a:rPr>
              <a:t>4-LS1-1</a:t>
            </a:r>
            <a:endParaRPr lang="en-US" sz="2600" b="1" dirty="0"/>
          </a:p>
          <a:p>
            <a:pPr lvl="1">
              <a:lnSpc>
                <a:spcPct val="110000"/>
              </a:lnSpc>
              <a:spcBef>
                <a:spcPts val="600"/>
              </a:spcBef>
              <a:spcAft>
                <a:spcPts val="600"/>
              </a:spcAft>
            </a:pPr>
            <a:r>
              <a:rPr lang="en-US" sz="2200" b="0" i="0" dirty="0">
                <a:solidFill>
                  <a:srgbClr val="333333"/>
                </a:solidFill>
                <a:effectLst/>
                <a:latin typeface="+mn-lt"/>
              </a:rPr>
              <a:t>Construct an argument that animals and plants have internal and external structures that support their survival, growth, behavior, and reproduction. Clarification Statements: Animal structures can include legs, wings, fins, feathers, trunks, claws, horns, antennae, eyes, ears, nose, heart, stomach, lung, brain, and skin. Plant structures can include leaves, roots, stems, bark, branches, flowers, fruit, and seeds. State Assessment Boundary: State assessment will be limited to macroscopic structures.</a:t>
            </a:r>
          </a:p>
          <a:p>
            <a:pPr marL="0" lvl="1">
              <a:lnSpc>
                <a:spcPct val="110000"/>
              </a:lnSpc>
              <a:spcBef>
                <a:spcPts val="600"/>
              </a:spcBef>
              <a:spcAft>
                <a:spcPts val="600"/>
              </a:spcAft>
            </a:pPr>
            <a:r>
              <a:rPr lang="en-US" sz="2600" b="1" dirty="0">
                <a:solidFill>
                  <a:schemeClr val="tx1"/>
                </a:solidFill>
              </a:rPr>
              <a:t>Practice Category Alignment: C. Evidence, Reasoning, and Modeling</a:t>
            </a:r>
          </a:p>
          <a:p>
            <a:pPr marL="749300" indent="-285750">
              <a:lnSpc>
                <a:spcPct val="110000"/>
              </a:lnSpc>
              <a:spcBef>
                <a:spcPts val="600"/>
              </a:spcBef>
              <a:spcAft>
                <a:spcPts val="600"/>
              </a:spcAft>
              <a:buFont typeface="Arial" panose="020B0604020202020204" pitchFamily="34" charset="0"/>
              <a:buChar char="•"/>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Constructing explanations and designing solutions</a:t>
            </a:r>
          </a:p>
          <a:p>
            <a:pPr marL="749300" indent="-285750">
              <a:lnSpc>
                <a:spcPct val="110000"/>
              </a:lnSpc>
              <a:spcBef>
                <a:spcPts val="600"/>
              </a:spcBef>
              <a:spcAft>
                <a:spcPts val="600"/>
              </a:spcAft>
              <a:buFont typeface="Arial" panose="020B0604020202020204" pitchFamily="34" charset="0"/>
              <a:buChar char="•"/>
            </a:pPr>
            <a:r>
              <a:rPr lang="en-US" sz="2200" dirty="0">
                <a:effectLst/>
                <a:latin typeface="Calibri" panose="020F0502020204030204" pitchFamily="34" charset="0"/>
                <a:ea typeface="Times New Roman" panose="02020603050405020304" pitchFamily="18" charset="0"/>
                <a:cs typeface="Times New Roman" panose="02020603050405020304" pitchFamily="18" charset="0"/>
              </a:rPr>
              <a:t>Engaging in argument from evidence</a:t>
            </a:r>
            <a:endParaRPr lang="en-US" sz="2200" dirty="0"/>
          </a:p>
        </p:txBody>
      </p:sp>
    </p:spTree>
    <p:extLst>
      <p:ext uri="{BB962C8B-B14F-4D97-AF65-F5344CB8AC3E}">
        <p14:creationId xmlns:p14="http://schemas.microsoft.com/office/powerpoint/2010/main" val="661731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9028DA-5319-BA77-9B18-1A4DD6347F70}"/>
              </a:ext>
            </a:extLst>
          </p:cNvPr>
          <p:cNvSpPr txBox="1">
            <a:spLocks noGrp="1"/>
          </p:cNvSpPr>
          <p:nvPr>
            <p:ph type="title" idx="4294967295"/>
          </p:nvPr>
        </p:nvSpPr>
        <p:spPr>
          <a:xfrm>
            <a:off x="465991" y="219057"/>
            <a:ext cx="10990385" cy="5831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6000" kern="1200">
                <a:solidFill>
                  <a:srgbClr val="3647B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3647B6"/>
                </a:solidFill>
                <a:effectLst/>
                <a:uLnTx/>
                <a:uFillTx/>
                <a:latin typeface="Arial" panose="020B0604020202020204" pitchFamily="34" charset="0"/>
                <a:ea typeface="+mj-ea"/>
                <a:cs typeface="Arial" panose="020B0604020202020204" pitchFamily="34" charset="0"/>
              </a:rPr>
              <a:t>Scoring Guide (2 points)</a:t>
            </a:r>
            <a:endParaRPr kumimoji="0" lang="en-US" sz="4000" b="0" i="0" u="none" strike="noStrike" kern="1200" cap="none" spc="0" normalizeH="0" baseline="0" noProof="0" dirty="0">
              <a:ln>
                <a:noFill/>
              </a:ln>
              <a:solidFill>
                <a:srgbClr val="3647B6"/>
              </a:solidFill>
              <a:effectLst/>
              <a:uLnTx/>
              <a:uFillTx/>
              <a:latin typeface="Arial"/>
              <a:ea typeface="+mj-ea"/>
              <a:cs typeface="Arial"/>
            </a:endParaRPr>
          </a:p>
        </p:txBody>
      </p:sp>
      <p:graphicFrame>
        <p:nvGraphicFramePr>
          <p:cNvPr id="7" name="Table 6">
            <a:extLst>
              <a:ext uri="{FF2B5EF4-FFF2-40B4-BE49-F238E27FC236}">
                <a16:creationId xmlns:a16="http://schemas.microsoft.com/office/drawing/2014/main" id="{F35E1B4F-E467-4332-964A-3B51C95A2F02}"/>
              </a:ext>
            </a:extLst>
          </p:cNvPr>
          <p:cNvGraphicFramePr>
            <a:graphicFrameLocks noGrp="1"/>
          </p:cNvGraphicFramePr>
          <p:nvPr>
            <p:extLst>
              <p:ext uri="{D42A27DB-BD31-4B8C-83A1-F6EECF244321}">
                <p14:modId xmlns:p14="http://schemas.microsoft.com/office/powerpoint/2010/main" val="984045886"/>
              </p:ext>
            </p:extLst>
          </p:nvPr>
        </p:nvGraphicFramePr>
        <p:xfrm>
          <a:off x="465991" y="890954"/>
          <a:ext cx="11150641" cy="4355789"/>
        </p:xfrm>
        <a:graphic>
          <a:graphicData uri="http://schemas.openxmlformats.org/drawingml/2006/table">
            <a:tbl>
              <a:tblPr firstRow="1"/>
              <a:tblGrid>
                <a:gridCol w="1258731">
                  <a:extLst>
                    <a:ext uri="{9D8B030D-6E8A-4147-A177-3AD203B41FA5}">
                      <a16:colId xmlns:a16="http://schemas.microsoft.com/office/drawing/2014/main" val="629321499"/>
                    </a:ext>
                  </a:extLst>
                </a:gridCol>
                <a:gridCol w="9891910">
                  <a:extLst>
                    <a:ext uri="{9D8B030D-6E8A-4147-A177-3AD203B41FA5}">
                      <a16:colId xmlns:a16="http://schemas.microsoft.com/office/drawing/2014/main" val="888276544"/>
                    </a:ext>
                  </a:extLst>
                </a:gridCol>
              </a:tblGrid>
              <a:tr h="484015">
                <a:tc>
                  <a:txBody>
                    <a:bodyPr/>
                    <a:lstStyle/>
                    <a:p>
                      <a:pPr algn="ctr" rtl="0" fontAlgn="base"/>
                      <a:r>
                        <a:rPr lang="en-US" sz="2200" b="1" i="0" dirty="0">
                          <a:effectLst/>
                          <a:latin typeface="Arial" panose="020B0604020202020204" pitchFamily="34" charset="0"/>
                          <a:cs typeface="Arial" panose="020B0604020202020204" pitchFamily="34" charset="0"/>
                        </a:rPr>
                        <a:t>Score</a:t>
                      </a:r>
                      <a:r>
                        <a:rPr lang="en-US" sz="2200" b="0" i="0" dirty="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base"/>
                      <a:r>
                        <a:rPr lang="en-US" sz="2200" b="1" i="0" dirty="0">
                          <a:effectLst/>
                          <a:latin typeface="Arial" panose="020B0604020202020204" pitchFamily="34" charset="0"/>
                          <a:cs typeface="Arial" panose="020B0604020202020204" pitchFamily="34" charset="0"/>
                        </a:rPr>
                        <a:t>Description</a:t>
                      </a:r>
                      <a:r>
                        <a:rPr lang="en-US" sz="2200" b="0" i="0" dirty="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90374631"/>
                  </a:ext>
                </a:extLst>
              </a:tr>
              <a:tr h="1022188">
                <a:tc>
                  <a:txBody>
                    <a:bodyPr/>
                    <a:lstStyle/>
                    <a:p>
                      <a:pPr algn="ctr" rtl="0" fontAlgn="base"/>
                      <a:r>
                        <a:rPr lang="en-US" sz="2200" b="1" i="0">
                          <a:effectLst/>
                          <a:latin typeface="Arial" panose="020B0604020202020204" pitchFamily="34" charset="0"/>
                          <a:cs typeface="Arial" panose="020B0604020202020204" pitchFamily="34" charset="0"/>
                        </a:rPr>
                        <a:t>2</a:t>
                      </a:r>
                      <a:r>
                        <a:rPr lang="en-US" sz="2200" b="0" i="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2200" b="0" i="0" kern="1200" dirty="0">
                          <a:solidFill>
                            <a:schemeClr val="tx1"/>
                          </a:solidFill>
                          <a:effectLst/>
                          <a:latin typeface="Arial" panose="020B0604020202020204" pitchFamily="34" charset="0"/>
                          <a:ea typeface="+mn-ea"/>
                          <a:cs typeface="Arial" panose="020B0604020202020204" pitchFamily="34" charset="0"/>
                        </a:rPr>
                        <a:t>The response demonstrates a </a:t>
                      </a:r>
                      <a:r>
                        <a:rPr lang="en-US" sz="2200" b="1" i="0" kern="1200" dirty="0">
                          <a:solidFill>
                            <a:schemeClr val="tx1"/>
                          </a:solidFill>
                          <a:effectLst/>
                          <a:latin typeface="Arial" panose="020B0604020202020204" pitchFamily="34" charset="0"/>
                          <a:ea typeface="+mn-ea"/>
                          <a:cs typeface="Arial" panose="020B0604020202020204" pitchFamily="34" charset="0"/>
                        </a:rPr>
                        <a:t>thorough</a:t>
                      </a:r>
                      <a:r>
                        <a:rPr lang="en-US" sz="2200" b="0" i="0" kern="1200" dirty="0">
                          <a:solidFill>
                            <a:schemeClr val="tx1"/>
                          </a:solidFill>
                          <a:effectLst/>
                          <a:latin typeface="Arial" panose="020B0604020202020204" pitchFamily="34" charset="0"/>
                          <a:ea typeface="+mn-ea"/>
                          <a:cs typeface="Arial" panose="020B0604020202020204" pitchFamily="34" charset="0"/>
                        </a:rPr>
                        <a:t> </a:t>
                      </a:r>
                      <a:r>
                        <a:rPr lang="en-US" sz="2200" b="1" i="0" kern="1200" dirty="0">
                          <a:solidFill>
                            <a:schemeClr val="tx1"/>
                          </a:solidFill>
                          <a:effectLst/>
                          <a:latin typeface="Arial" panose="020B0604020202020204" pitchFamily="34" charset="0"/>
                          <a:ea typeface="+mn-ea"/>
                          <a:cs typeface="Arial" panose="020B0604020202020204" pitchFamily="34" charset="0"/>
                        </a:rPr>
                        <a:t>understanding</a:t>
                      </a:r>
                      <a:r>
                        <a:rPr lang="en-US" sz="2200" b="0" i="0" kern="1200" dirty="0">
                          <a:solidFill>
                            <a:schemeClr val="tx1"/>
                          </a:solidFill>
                          <a:effectLst/>
                          <a:latin typeface="Arial" panose="020B0604020202020204" pitchFamily="34" charset="0"/>
                          <a:ea typeface="+mn-ea"/>
                          <a:cs typeface="Arial" panose="020B0604020202020204" pitchFamily="34" charset="0"/>
                        </a:rPr>
                        <a:t> that animals have external structures that support their survival. The response correctly identifies one trait that provides camouflage for the lynx in its environment and clearly explains how the trait provides camouflage for the lynx. The response also clearly describes one way the claws of the lynx help it survive in its environment.</a:t>
                      </a:r>
                      <a:endParaRPr lang="en-US" sz="2200" b="0" i="0" dirty="0">
                        <a:effectLst/>
                        <a:latin typeface="Arial" panose="020B0604020202020204" pitchFamily="34" charset="0"/>
                        <a:cs typeface="Arial" panose="020B0604020202020204" pitchFamily="34" charset="0"/>
                      </a:endParaRP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6857561"/>
                  </a:ext>
                </a:extLst>
              </a:tr>
              <a:tr h="1000642">
                <a:tc>
                  <a:txBody>
                    <a:bodyPr/>
                    <a:lstStyle/>
                    <a:p>
                      <a:pPr algn="ctr" rtl="0" fontAlgn="base"/>
                      <a:r>
                        <a:rPr lang="en-US" sz="2200" b="1" i="0">
                          <a:effectLst/>
                          <a:latin typeface="Arial" panose="020B0604020202020204" pitchFamily="34" charset="0"/>
                          <a:cs typeface="Arial" panose="020B0604020202020204" pitchFamily="34" charset="0"/>
                        </a:rPr>
                        <a:t>1</a:t>
                      </a:r>
                      <a:r>
                        <a:rPr lang="en-US" sz="2200" b="0" i="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i="0" kern="1200" dirty="0">
                          <a:solidFill>
                            <a:schemeClr val="tx1"/>
                          </a:solidFill>
                          <a:effectLst/>
                          <a:latin typeface="Arial" panose="020B0604020202020204" pitchFamily="34" charset="0"/>
                          <a:ea typeface="+mn-ea"/>
                          <a:cs typeface="Arial" panose="020B0604020202020204" pitchFamily="34" charset="0"/>
                        </a:rPr>
                        <a:t>The response demonstrates a </a:t>
                      </a:r>
                      <a:r>
                        <a:rPr lang="en-US" sz="2200" b="1" i="0" kern="1200" dirty="0">
                          <a:solidFill>
                            <a:schemeClr val="tx1"/>
                          </a:solidFill>
                          <a:effectLst/>
                          <a:latin typeface="Arial" panose="020B0604020202020204" pitchFamily="34" charset="0"/>
                          <a:ea typeface="+mn-ea"/>
                          <a:cs typeface="Arial" panose="020B0604020202020204" pitchFamily="34" charset="0"/>
                        </a:rPr>
                        <a:t>partial</a:t>
                      </a:r>
                      <a:r>
                        <a:rPr lang="en-US" sz="2200" b="0" i="0" kern="1200" dirty="0">
                          <a:solidFill>
                            <a:schemeClr val="tx1"/>
                          </a:solidFill>
                          <a:effectLst/>
                          <a:latin typeface="Arial" panose="020B0604020202020204" pitchFamily="34" charset="0"/>
                          <a:ea typeface="+mn-ea"/>
                          <a:cs typeface="Arial" panose="020B0604020202020204" pitchFamily="34" charset="0"/>
                        </a:rPr>
                        <a:t> </a:t>
                      </a:r>
                      <a:r>
                        <a:rPr lang="en-US" sz="2200" b="1" i="0" kern="1200" dirty="0">
                          <a:solidFill>
                            <a:schemeClr val="tx1"/>
                          </a:solidFill>
                          <a:effectLst/>
                          <a:latin typeface="Arial" panose="020B0604020202020204" pitchFamily="34" charset="0"/>
                          <a:ea typeface="+mn-ea"/>
                          <a:cs typeface="Arial" panose="020B0604020202020204" pitchFamily="34" charset="0"/>
                        </a:rPr>
                        <a:t>understanding</a:t>
                      </a:r>
                      <a:r>
                        <a:rPr lang="en-US" sz="2200" b="0" i="0" kern="1200" dirty="0">
                          <a:solidFill>
                            <a:schemeClr val="tx1"/>
                          </a:solidFill>
                          <a:effectLst/>
                          <a:latin typeface="Arial" panose="020B0604020202020204" pitchFamily="34" charset="0"/>
                          <a:ea typeface="+mn-ea"/>
                          <a:cs typeface="Arial" panose="020B0604020202020204" pitchFamily="34" charset="0"/>
                        </a:rPr>
                        <a:t> that animals have external structures that support their survival.</a:t>
                      </a:r>
                      <a:endParaRPr lang="en-US" sz="2200" dirty="0">
                        <a:effectLst/>
                        <a:latin typeface="Arial" panose="020B0604020202020204" pitchFamily="34" charset="0"/>
                        <a:cs typeface="Arial" panose="020B0604020202020204" pitchFamily="34" charset="0"/>
                      </a:endParaRPr>
                    </a:p>
                  </a:txBody>
                  <a:tcPr marL="31750" marR="31750" marT="31750" marB="31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9234112"/>
                  </a:ext>
                </a:extLst>
              </a:tr>
              <a:tr h="793784">
                <a:tc>
                  <a:txBody>
                    <a:bodyPr/>
                    <a:lstStyle/>
                    <a:p>
                      <a:pPr algn="ctr" rtl="0" fontAlgn="base"/>
                      <a:r>
                        <a:rPr lang="en-US" sz="2200" b="1" i="0">
                          <a:effectLst/>
                          <a:latin typeface="Arial" panose="020B0604020202020204" pitchFamily="34" charset="0"/>
                          <a:cs typeface="Arial" panose="020B0604020202020204" pitchFamily="34" charset="0"/>
                        </a:rPr>
                        <a:t>0</a:t>
                      </a:r>
                      <a:r>
                        <a:rPr lang="en-US" sz="2200" b="0" i="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2200" b="0" i="0" kern="1200" dirty="0">
                          <a:solidFill>
                            <a:schemeClr val="tx1"/>
                          </a:solidFill>
                          <a:effectLst/>
                          <a:latin typeface="Arial" panose="020B0604020202020204" pitchFamily="34" charset="0"/>
                          <a:ea typeface="+mn-ea"/>
                          <a:cs typeface="Arial" panose="020B0604020202020204" pitchFamily="34" charset="0"/>
                        </a:rPr>
                        <a:t>The response is incorrect or contains some correct work that is irrelevant to the skill or concept being measured.</a:t>
                      </a:r>
                      <a:endParaRPr lang="en-US" sz="2200" b="0" i="0" dirty="0">
                        <a:effectLst/>
                        <a:latin typeface="Arial" panose="020B0604020202020204" pitchFamily="34" charset="0"/>
                        <a:cs typeface="Arial" panose="020B0604020202020204" pitchFamily="34" charset="0"/>
                      </a:endParaRP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8802428"/>
                  </a:ext>
                </a:extLst>
              </a:tr>
            </a:tbl>
          </a:graphicData>
        </a:graphic>
      </p:graphicFrame>
    </p:spTree>
    <p:extLst>
      <p:ext uri="{BB962C8B-B14F-4D97-AF65-F5344CB8AC3E}">
        <p14:creationId xmlns:p14="http://schemas.microsoft.com/office/powerpoint/2010/main" val="1001973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a:t>Scoring Notes</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1" y="1019909"/>
            <a:ext cx="10990385" cy="4873234"/>
          </a:xfrm>
        </p:spPr>
        <p:txBody>
          <a:bodyPr vert="horz" lIns="91440" tIns="45720" rIns="91440" bIns="45720" rtlCol="0" anchor="t">
            <a:normAutofit fontScale="70000" lnSpcReduction="20000"/>
          </a:bodyPr>
          <a:lstStyle/>
          <a:p>
            <a:pPr algn="l"/>
            <a:r>
              <a:rPr lang="en-US" b="1" i="0" dirty="0">
                <a:solidFill>
                  <a:srgbClr val="333333"/>
                </a:solidFill>
                <a:effectLst/>
                <a:latin typeface="Lato" panose="020F0502020204030203" pitchFamily="34" charset="0"/>
              </a:rPr>
              <a:t>Part A</a:t>
            </a:r>
            <a:endParaRPr lang="en-US" b="0" i="0" dirty="0">
              <a:solidFill>
                <a:srgbClr val="333333"/>
              </a:solidFill>
              <a:effectLst/>
              <a:latin typeface="Lato" panose="020F0502020204030203" pitchFamily="34" charset="0"/>
            </a:endParaRPr>
          </a:p>
          <a:p>
            <a:pPr algn="l"/>
            <a:r>
              <a:rPr lang="en-US" b="0" i="0" dirty="0">
                <a:solidFill>
                  <a:srgbClr val="333333"/>
                </a:solidFill>
                <a:effectLst/>
                <a:latin typeface="Lato" panose="020F0502020204030203" pitchFamily="34" charset="0"/>
              </a:rPr>
              <a:t>The fur color (brown) and/or pattern (spots) will help the lynx blend in with the trees/forest/environment.</a:t>
            </a:r>
          </a:p>
          <a:p>
            <a:pPr algn="l"/>
            <a:endParaRPr lang="en-US" sz="2600" b="0" i="0" dirty="0">
              <a:solidFill>
                <a:srgbClr val="333333"/>
              </a:solidFill>
              <a:effectLst/>
              <a:latin typeface="Lato" panose="020F0502020204030203" pitchFamily="34" charset="0"/>
            </a:endParaRPr>
          </a:p>
          <a:p>
            <a:pPr algn="l"/>
            <a:r>
              <a:rPr lang="en-US" sz="2600" b="0" i="0" dirty="0">
                <a:solidFill>
                  <a:srgbClr val="333333"/>
                </a:solidFill>
                <a:effectLst/>
                <a:latin typeface="Lato" panose="020F0502020204030203" pitchFamily="34" charset="0"/>
              </a:rPr>
              <a:t>Note: For scores going from 0–1, a creditable explanation without the identification of a trait is acceptable.</a:t>
            </a:r>
          </a:p>
          <a:p>
            <a:pPr algn="l"/>
            <a:endParaRPr lang="en-US" b="0" i="0" dirty="0">
              <a:solidFill>
                <a:srgbClr val="333333"/>
              </a:solidFill>
              <a:effectLst/>
              <a:latin typeface="Lato" panose="020F0502020204030203" pitchFamily="34" charset="0"/>
            </a:endParaRPr>
          </a:p>
          <a:p>
            <a:pPr algn="l"/>
            <a:r>
              <a:rPr lang="en-US" b="1" i="0" dirty="0">
                <a:solidFill>
                  <a:srgbClr val="333333"/>
                </a:solidFill>
                <a:effectLst/>
                <a:latin typeface="Lato" panose="020F0502020204030203" pitchFamily="34" charset="0"/>
              </a:rPr>
              <a:t>Part B</a:t>
            </a:r>
            <a:endParaRPr lang="en-US" b="0" i="0" dirty="0">
              <a:solidFill>
                <a:srgbClr val="333333"/>
              </a:solidFill>
              <a:effectLst/>
              <a:latin typeface="Lato" panose="020F0502020204030203" pitchFamily="34" charset="0"/>
            </a:endParaRPr>
          </a:p>
          <a:p>
            <a:r>
              <a:rPr lang="en-US" b="0" i="0" dirty="0">
                <a:solidFill>
                  <a:srgbClr val="333333"/>
                </a:solidFill>
                <a:effectLst/>
                <a:latin typeface="Lato"/>
                <a:ea typeface="Lato"/>
                <a:cs typeface="Arial"/>
              </a:rPr>
              <a:t>A response many include (</a:t>
            </a:r>
            <a:r>
              <a:rPr lang="en-US" dirty="0">
                <a:solidFill>
                  <a:srgbClr val="333333"/>
                </a:solidFill>
                <a:latin typeface="Lato"/>
                <a:ea typeface="Lato"/>
                <a:cs typeface="Arial"/>
              </a:rPr>
              <a:t>any one</a:t>
            </a:r>
            <a:r>
              <a:rPr lang="en-US" b="0" i="0" dirty="0">
                <a:solidFill>
                  <a:srgbClr val="333333"/>
                </a:solidFill>
                <a:effectLst/>
                <a:latin typeface="Lato"/>
                <a:ea typeface="Lato"/>
                <a:cs typeface="Arial"/>
              </a:rPr>
              <a:t>): </a:t>
            </a:r>
          </a:p>
          <a:p>
            <a:pPr algn="l">
              <a:buFont typeface="Arial" panose="020B0604020202020204" pitchFamily="34" charset="0"/>
              <a:buChar char="•"/>
            </a:pPr>
            <a:r>
              <a:rPr lang="en-US" b="0" i="0" dirty="0">
                <a:solidFill>
                  <a:srgbClr val="333333"/>
                </a:solidFill>
                <a:effectLst/>
                <a:latin typeface="Lato" panose="020F0502020204030203" pitchFamily="34" charset="0"/>
              </a:rPr>
              <a:t>catch/kill prey/get food</a:t>
            </a:r>
          </a:p>
          <a:p>
            <a:pPr algn="l">
              <a:buFont typeface="Arial" panose="020B0604020202020204" pitchFamily="34" charset="0"/>
              <a:buChar char="•"/>
            </a:pPr>
            <a:r>
              <a:rPr lang="en-US" b="0" i="0" dirty="0">
                <a:solidFill>
                  <a:srgbClr val="333333"/>
                </a:solidFill>
                <a:effectLst/>
                <a:latin typeface="Lato" panose="020F0502020204030203" pitchFamily="34" charset="0"/>
              </a:rPr>
              <a:t>defend itself from attack [by predators]</a:t>
            </a:r>
          </a:p>
          <a:p>
            <a:pPr algn="l">
              <a:buFont typeface="Arial" panose="020B0604020202020204" pitchFamily="34" charset="0"/>
              <a:buChar char="•"/>
            </a:pPr>
            <a:r>
              <a:rPr lang="en-US" b="0" i="0" dirty="0">
                <a:solidFill>
                  <a:srgbClr val="333333"/>
                </a:solidFill>
                <a:effectLst/>
                <a:latin typeface="Lato" panose="020F0502020204030203" pitchFamily="34" charset="0"/>
              </a:rPr>
              <a:t>climbing (trees, rocks)</a:t>
            </a:r>
          </a:p>
          <a:p>
            <a:pPr algn="l">
              <a:buFont typeface="Arial" panose="020B0604020202020204" pitchFamily="34" charset="0"/>
              <a:buChar char="•"/>
            </a:pPr>
            <a:r>
              <a:rPr lang="en-US" b="0" i="0" dirty="0">
                <a:solidFill>
                  <a:srgbClr val="333333"/>
                </a:solidFill>
                <a:effectLst/>
                <a:latin typeface="Lato" panose="020F0502020204030203" pitchFamily="34" charset="0"/>
              </a:rPr>
              <a:t>run faster</a:t>
            </a:r>
          </a:p>
          <a:p>
            <a:pPr algn="l"/>
            <a:endParaRPr lang="en-US" b="0" i="0" dirty="0">
              <a:solidFill>
                <a:srgbClr val="333333"/>
              </a:solidFill>
              <a:effectLst/>
              <a:latin typeface="Lato" panose="020F0502020204030203" pitchFamily="34" charset="0"/>
            </a:endParaRPr>
          </a:p>
          <a:p>
            <a:pPr algn="l"/>
            <a:r>
              <a:rPr lang="en-US" b="0" i="0" dirty="0">
                <a:solidFill>
                  <a:srgbClr val="333333"/>
                </a:solidFill>
                <a:effectLst/>
                <a:latin typeface="Lato" panose="020F0502020204030203" pitchFamily="34" charset="0"/>
              </a:rPr>
              <a:t>Each part is worth 1 point.</a:t>
            </a:r>
          </a:p>
          <a:p>
            <a:endParaRPr lang="en-US" dirty="0"/>
          </a:p>
        </p:txBody>
      </p:sp>
    </p:spTree>
    <p:extLst>
      <p:ext uri="{BB962C8B-B14F-4D97-AF65-F5344CB8AC3E}">
        <p14:creationId xmlns:p14="http://schemas.microsoft.com/office/powerpoint/2010/main" val="2916264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15757" y="67386"/>
            <a:ext cx="11976243" cy="800851"/>
          </a:xfrm>
        </p:spPr>
        <p:txBody>
          <a:bodyPr>
            <a:normAutofit/>
          </a:bodyPr>
          <a:lstStyle/>
          <a:p>
            <a:r>
              <a:rPr lang="en-US" sz="4000"/>
              <a:t>Anchor: Score 2</a:t>
            </a:r>
          </a:p>
        </p:txBody>
      </p:sp>
      <p:pic>
        <p:nvPicPr>
          <p:cNvPr id="9" name="Picture 8" descr="Item with sample student work that received a score of 2.">
            <a:extLst>
              <a:ext uri="{FF2B5EF4-FFF2-40B4-BE49-F238E27FC236}">
                <a16:creationId xmlns:a16="http://schemas.microsoft.com/office/drawing/2014/main" id="{FA536275-7EE6-450D-93CB-C6F382A17626}"/>
              </a:ext>
            </a:extLst>
          </p:cNvPr>
          <p:cNvPicPr>
            <a:picLocks noChangeAspect="1"/>
          </p:cNvPicPr>
          <p:nvPr/>
        </p:nvPicPr>
        <p:blipFill>
          <a:blip r:embed="rId3"/>
          <a:stretch>
            <a:fillRect/>
          </a:stretch>
        </p:blipFill>
        <p:spPr>
          <a:xfrm>
            <a:off x="215757" y="868237"/>
            <a:ext cx="10710538" cy="5174754"/>
          </a:xfrm>
          <a:prstGeom prst="rect">
            <a:avLst/>
          </a:prstGeom>
        </p:spPr>
      </p:pic>
      <p:grpSp>
        <p:nvGrpSpPr>
          <p:cNvPr id="3" name="Group 2" descr="both parts correct">
            <a:extLst>
              <a:ext uri="{FF2B5EF4-FFF2-40B4-BE49-F238E27FC236}">
                <a16:creationId xmlns:a16="http://schemas.microsoft.com/office/drawing/2014/main" id="{44D76E1B-9896-A2D4-0A56-D41286E0436B}"/>
              </a:ext>
            </a:extLst>
          </p:cNvPr>
          <p:cNvGrpSpPr/>
          <p:nvPr/>
        </p:nvGrpSpPr>
        <p:grpSpPr>
          <a:xfrm>
            <a:off x="3942522" y="2852826"/>
            <a:ext cx="5360504" cy="2955235"/>
            <a:chOff x="3942522" y="2852826"/>
            <a:chExt cx="5360504" cy="2955235"/>
          </a:xfrm>
        </p:grpSpPr>
        <p:cxnSp>
          <p:nvCxnSpPr>
            <p:cNvPr id="19" name="Straight Connector 18">
              <a:extLst>
                <a:ext uri="{FF2B5EF4-FFF2-40B4-BE49-F238E27FC236}">
                  <a16:creationId xmlns:a16="http://schemas.microsoft.com/office/drawing/2014/main" id="{DEC40AEF-18DD-435F-97C2-D3F5244E1296}"/>
                </a:ext>
              </a:extLst>
            </p:cNvPr>
            <p:cNvCxnSpPr>
              <a:cxnSpLocks/>
            </p:cNvCxnSpPr>
            <p:nvPr/>
          </p:nvCxnSpPr>
          <p:spPr>
            <a:xfrm>
              <a:off x="6303021" y="2852826"/>
              <a:ext cx="1157953"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8D5FE3F-6E70-484A-82E2-CA101C4BA8BC}"/>
                </a:ext>
              </a:extLst>
            </p:cNvPr>
            <p:cNvCxnSpPr>
              <a:cxnSpLocks/>
            </p:cNvCxnSpPr>
            <p:nvPr/>
          </p:nvCxnSpPr>
          <p:spPr>
            <a:xfrm>
              <a:off x="6096000" y="3177505"/>
              <a:ext cx="3207026"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914751-E59E-4B17-B22E-06FB82268E47}"/>
                </a:ext>
              </a:extLst>
            </p:cNvPr>
            <p:cNvCxnSpPr>
              <a:cxnSpLocks/>
            </p:cNvCxnSpPr>
            <p:nvPr/>
          </p:nvCxnSpPr>
          <p:spPr>
            <a:xfrm>
              <a:off x="5380383" y="5383992"/>
              <a:ext cx="1636643"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475D319-934E-48C2-9C6C-6961D845A2C0}"/>
                </a:ext>
              </a:extLst>
            </p:cNvPr>
            <p:cNvCxnSpPr>
              <a:cxnSpLocks/>
            </p:cNvCxnSpPr>
            <p:nvPr/>
          </p:nvCxnSpPr>
          <p:spPr>
            <a:xfrm>
              <a:off x="3942522" y="5808061"/>
              <a:ext cx="3207026"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9368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15757" y="67386"/>
            <a:ext cx="11976243" cy="800851"/>
          </a:xfrm>
        </p:spPr>
        <p:txBody>
          <a:bodyPr>
            <a:normAutofit/>
          </a:bodyPr>
          <a:lstStyle/>
          <a:p>
            <a:r>
              <a:rPr lang="en-US" sz="4000" dirty="0"/>
              <a:t>Anchor: Score 1</a:t>
            </a:r>
          </a:p>
        </p:txBody>
      </p:sp>
      <p:pic>
        <p:nvPicPr>
          <p:cNvPr id="5" name="Picture 4" descr="Item with sample student work that received a score of 1.">
            <a:extLst>
              <a:ext uri="{FF2B5EF4-FFF2-40B4-BE49-F238E27FC236}">
                <a16:creationId xmlns:a16="http://schemas.microsoft.com/office/drawing/2014/main" id="{D61290E8-6F7C-4273-B672-25059FBCB734}"/>
              </a:ext>
            </a:extLst>
          </p:cNvPr>
          <p:cNvPicPr>
            <a:picLocks noChangeAspect="1"/>
          </p:cNvPicPr>
          <p:nvPr/>
        </p:nvPicPr>
        <p:blipFill>
          <a:blip r:embed="rId3"/>
          <a:stretch>
            <a:fillRect/>
          </a:stretch>
        </p:blipFill>
        <p:spPr>
          <a:xfrm>
            <a:off x="417068" y="868237"/>
            <a:ext cx="10688254" cy="5128256"/>
          </a:xfrm>
          <a:prstGeom prst="rect">
            <a:avLst/>
          </a:prstGeom>
        </p:spPr>
      </p:pic>
      <p:cxnSp>
        <p:nvCxnSpPr>
          <p:cNvPr id="13" name="Straight Connector 12" descr="Part A incorrect">
            <a:extLst>
              <a:ext uri="{FF2B5EF4-FFF2-40B4-BE49-F238E27FC236}">
                <a16:creationId xmlns:a16="http://schemas.microsoft.com/office/drawing/2014/main" id="{90E150AA-FC64-4AA8-A867-F83896A5BB70}"/>
              </a:ext>
            </a:extLst>
          </p:cNvPr>
          <p:cNvCxnSpPr>
            <a:cxnSpLocks/>
          </p:cNvCxnSpPr>
          <p:nvPr/>
        </p:nvCxnSpPr>
        <p:spPr>
          <a:xfrm>
            <a:off x="1176198" y="2753858"/>
            <a:ext cx="2600672"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 name="Group 2" descr="Part B correct">
            <a:extLst>
              <a:ext uri="{FF2B5EF4-FFF2-40B4-BE49-F238E27FC236}">
                <a16:creationId xmlns:a16="http://schemas.microsoft.com/office/drawing/2014/main" id="{D32F8A6C-A1B3-CF43-CE0A-CE2A1E1CB6BF}"/>
              </a:ext>
            </a:extLst>
          </p:cNvPr>
          <p:cNvGrpSpPr/>
          <p:nvPr/>
        </p:nvGrpSpPr>
        <p:grpSpPr>
          <a:xfrm>
            <a:off x="6096000" y="5338031"/>
            <a:ext cx="3021496" cy="294"/>
            <a:chOff x="6096000" y="5338031"/>
            <a:chExt cx="3021496" cy="294"/>
          </a:xfrm>
        </p:grpSpPr>
        <p:cxnSp>
          <p:nvCxnSpPr>
            <p:cNvPr id="14" name="Straight Connector 13">
              <a:extLst>
                <a:ext uri="{FF2B5EF4-FFF2-40B4-BE49-F238E27FC236}">
                  <a16:creationId xmlns:a16="http://schemas.microsoft.com/office/drawing/2014/main" id="{DE290FA3-1D7E-4549-BEDA-E3B9489AC342}"/>
                </a:ext>
              </a:extLst>
            </p:cNvPr>
            <p:cNvCxnSpPr>
              <a:cxnSpLocks/>
            </p:cNvCxnSpPr>
            <p:nvPr/>
          </p:nvCxnSpPr>
          <p:spPr>
            <a:xfrm>
              <a:off x="6096000" y="5338031"/>
              <a:ext cx="1245704" cy="0"/>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D6EE17-7022-4587-8206-57F7927FC75C}"/>
                </a:ext>
              </a:extLst>
            </p:cNvPr>
            <p:cNvCxnSpPr>
              <a:cxnSpLocks/>
            </p:cNvCxnSpPr>
            <p:nvPr/>
          </p:nvCxnSpPr>
          <p:spPr>
            <a:xfrm flipV="1">
              <a:off x="7845286" y="5338031"/>
              <a:ext cx="1272210" cy="294"/>
            </a:xfrm>
            <a:prstGeom prst="line">
              <a:avLst/>
            </a:prstGeom>
            <a:ln w="44450">
              <a:solidFill>
                <a:srgbClr val="00B05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01725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15757" y="67386"/>
            <a:ext cx="11976243" cy="800851"/>
          </a:xfrm>
        </p:spPr>
        <p:txBody>
          <a:bodyPr>
            <a:normAutofit/>
          </a:bodyPr>
          <a:lstStyle/>
          <a:p>
            <a:r>
              <a:rPr lang="en-US" sz="4000"/>
              <a:t>Anchor: Score 0</a:t>
            </a:r>
          </a:p>
        </p:txBody>
      </p:sp>
      <p:pic>
        <p:nvPicPr>
          <p:cNvPr id="4" name="Picture 3" descr="Item with sample student work that received a score of 0.">
            <a:extLst>
              <a:ext uri="{FF2B5EF4-FFF2-40B4-BE49-F238E27FC236}">
                <a16:creationId xmlns:a16="http://schemas.microsoft.com/office/drawing/2014/main" id="{F9F2F6AB-9DC6-4483-8F28-D74E901DFBE7}"/>
              </a:ext>
            </a:extLst>
          </p:cNvPr>
          <p:cNvPicPr>
            <a:picLocks noChangeAspect="1"/>
          </p:cNvPicPr>
          <p:nvPr/>
        </p:nvPicPr>
        <p:blipFill>
          <a:blip r:embed="rId3"/>
          <a:stretch>
            <a:fillRect/>
          </a:stretch>
        </p:blipFill>
        <p:spPr>
          <a:xfrm>
            <a:off x="215757" y="868237"/>
            <a:ext cx="11509015" cy="4816943"/>
          </a:xfrm>
          <a:prstGeom prst="rect">
            <a:avLst/>
          </a:prstGeom>
        </p:spPr>
      </p:pic>
      <p:grpSp>
        <p:nvGrpSpPr>
          <p:cNvPr id="3" name="Group 2" descr="Both parts incorrect">
            <a:extLst>
              <a:ext uri="{FF2B5EF4-FFF2-40B4-BE49-F238E27FC236}">
                <a16:creationId xmlns:a16="http://schemas.microsoft.com/office/drawing/2014/main" id="{EEA60905-6947-2092-DE35-D242828BDEF3}"/>
              </a:ext>
            </a:extLst>
          </p:cNvPr>
          <p:cNvGrpSpPr/>
          <p:nvPr/>
        </p:nvGrpSpPr>
        <p:grpSpPr>
          <a:xfrm>
            <a:off x="781878" y="1867926"/>
            <a:ext cx="4863548" cy="3472070"/>
            <a:chOff x="781878" y="1867926"/>
            <a:chExt cx="4863548" cy="3472070"/>
          </a:xfrm>
        </p:grpSpPr>
        <p:cxnSp>
          <p:nvCxnSpPr>
            <p:cNvPr id="14" name="Straight Connector 13">
              <a:extLst>
                <a:ext uri="{FF2B5EF4-FFF2-40B4-BE49-F238E27FC236}">
                  <a16:creationId xmlns:a16="http://schemas.microsoft.com/office/drawing/2014/main" id="{B7E89542-01CC-4E5D-836B-AFA60E23E8CD}"/>
                </a:ext>
              </a:extLst>
            </p:cNvPr>
            <p:cNvCxnSpPr>
              <a:cxnSpLocks/>
            </p:cNvCxnSpPr>
            <p:nvPr/>
          </p:nvCxnSpPr>
          <p:spPr>
            <a:xfrm>
              <a:off x="3686632" y="1867926"/>
              <a:ext cx="1958794"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265343A-F7C3-4615-8053-161D2F5B7313}"/>
                </a:ext>
              </a:extLst>
            </p:cNvPr>
            <p:cNvCxnSpPr>
              <a:cxnSpLocks/>
            </p:cNvCxnSpPr>
            <p:nvPr/>
          </p:nvCxnSpPr>
          <p:spPr>
            <a:xfrm>
              <a:off x="781878" y="5339996"/>
              <a:ext cx="1524000" cy="0"/>
            </a:xfrm>
            <a:prstGeom prst="line">
              <a:avLst/>
            </a:prstGeom>
            <a:ln w="444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63237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163973"/>
            <a:ext cx="10990385" cy="800851"/>
          </a:xfrm>
        </p:spPr>
        <p:txBody>
          <a:bodyPr>
            <a:normAutofit/>
          </a:bodyPr>
          <a:lstStyle/>
          <a:p>
            <a:r>
              <a:rPr lang="en-US" sz="4400"/>
              <a:t>Individual Scoring of Student Responses</a:t>
            </a:r>
            <a:endParaRPr lang="en-US" sz="4400">
              <a:solidFill>
                <a:srgbClr val="FF0000"/>
              </a:solidFill>
            </a:endParaRP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1" y="1791203"/>
            <a:ext cx="10990385" cy="3275594"/>
          </a:xfrm>
        </p:spPr>
        <p:txBody>
          <a:bodyPr vert="horz" lIns="91440" tIns="45720" rIns="91440" bIns="45720" rtlCol="0" anchor="t">
            <a:normAutofit/>
          </a:bodyPr>
          <a:lstStyle/>
          <a:p>
            <a:pPr marL="457200" indent="-457200">
              <a:spcBef>
                <a:spcPts val="600"/>
              </a:spcBef>
              <a:spcAft>
                <a:spcPts val="600"/>
              </a:spcAft>
              <a:buFont typeface="Arial" panose="020B0604020202020204" pitchFamily="34" charset="0"/>
              <a:buChar char="•"/>
            </a:pPr>
            <a:r>
              <a:rPr lang="en-US" altLang="en-US" sz="3000">
                <a:latin typeface="Arial"/>
                <a:cs typeface="Arial"/>
              </a:rPr>
              <a:t>Use scoring notes and anchor papers to score the student responses in the PDF emailed to you. We also put the PDF in the chat</a:t>
            </a:r>
            <a:endParaRPr lang="en-US" altLang="en-US" sz="3000"/>
          </a:p>
          <a:p>
            <a:pPr marL="457200" indent="-457200">
              <a:spcBef>
                <a:spcPts val="600"/>
              </a:spcBef>
              <a:spcAft>
                <a:spcPts val="600"/>
              </a:spcAft>
              <a:buFont typeface="Arial" panose="020B0604020202020204" pitchFamily="34" charset="0"/>
              <a:buChar char="•"/>
            </a:pPr>
            <a:r>
              <a:rPr lang="en-US" altLang="en-US" sz="3000">
                <a:latin typeface="Arial"/>
                <a:cs typeface="Arial"/>
              </a:rPr>
              <a:t>Responses are from actual students</a:t>
            </a:r>
          </a:p>
          <a:p>
            <a:pPr marL="457200" indent="-457200">
              <a:spcBef>
                <a:spcPts val="600"/>
              </a:spcBef>
              <a:spcAft>
                <a:spcPts val="600"/>
              </a:spcAft>
              <a:buFont typeface="Arial" panose="020B0604020202020204" pitchFamily="34" charset="0"/>
              <a:buChar char="•"/>
            </a:pPr>
            <a:r>
              <a:rPr lang="en-US" altLang="en-US" sz="3000">
                <a:latin typeface="Arial"/>
                <a:cs typeface="Arial"/>
              </a:rPr>
              <a:t>Enter the scores you give each response into the poll</a:t>
            </a:r>
          </a:p>
          <a:p>
            <a:pPr marL="457200" indent="-457200">
              <a:lnSpc>
                <a:spcPct val="90000"/>
              </a:lnSpc>
              <a:spcBef>
                <a:spcPts val="600"/>
              </a:spcBef>
              <a:spcAft>
                <a:spcPts val="600"/>
              </a:spcAft>
              <a:buFont typeface="Arial" panose="020B0604020202020204" pitchFamily="34" charset="0"/>
              <a:buChar char="•"/>
            </a:pPr>
            <a:r>
              <a:rPr lang="en-US" altLang="en-US" sz="3000">
                <a:latin typeface="Arial"/>
                <a:cs typeface="Arial"/>
              </a:rPr>
              <a:t>Review of poll results and scores</a:t>
            </a:r>
            <a:endParaRPr lang="en-US" sz="3000">
              <a:latin typeface="Arial"/>
              <a:cs typeface="Arial"/>
            </a:endParaRPr>
          </a:p>
        </p:txBody>
      </p:sp>
    </p:spTree>
    <p:extLst>
      <p:ext uri="{BB962C8B-B14F-4D97-AF65-F5344CB8AC3E}">
        <p14:creationId xmlns:p14="http://schemas.microsoft.com/office/powerpoint/2010/main" val="1764091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a:latin typeface="Arial"/>
                <a:cs typeface="Arial"/>
              </a:rPr>
              <a:t>Response A –Page 9</a:t>
            </a:r>
          </a:p>
        </p:txBody>
      </p:sp>
      <p:pic>
        <p:nvPicPr>
          <p:cNvPr id="9" name="Picture 8" descr="sample student work">
            <a:extLst>
              <a:ext uri="{FF2B5EF4-FFF2-40B4-BE49-F238E27FC236}">
                <a16:creationId xmlns:a16="http://schemas.microsoft.com/office/drawing/2014/main" id="{F791CB6E-373B-4C03-9DD6-912F4BA7DEA7}"/>
              </a:ext>
            </a:extLst>
          </p:cNvPr>
          <p:cNvPicPr>
            <a:picLocks noChangeAspect="1"/>
          </p:cNvPicPr>
          <p:nvPr/>
        </p:nvPicPr>
        <p:blipFill>
          <a:blip r:embed="rId3"/>
          <a:stretch>
            <a:fillRect/>
          </a:stretch>
        </p:blipFill>
        <p:spPr>
          <a:xfrm>
            <a:off x="465990" y="1019908"/>
            <a:ext cx="10885731" cy="4450404"/>
          </a:xfrm>
          <a:prstGeom prst="rect">
            <a:avLst/>
          </a:prstGeom>
        </p:spPr>
      </p:pic>
    </p:spTree>
    <p:extLst>
      <p:ext uri="{BB962C8B-B14F-4D97-AF65-F5344CB8AC3E}">
        <p14:creationId xmlns:p14="http://schemas.microsoft.com/office/powerpoint/2010/main" val="426860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94635"/>
          </a:xfrm>
        </p:spPr>
        <p:txBody>
          <a:bodyPr>
            <a:normAutofit/>
          </a:bodyPr>
          <a:lstStyle/>
          <a:p>
            <a:r>
              <a:rPr lang="en-US" sz="4400"/>
              <a:t>Today’s Agenda</a:t>
            </a:r>
          </a:p>
        </p:txBody>
      </p:sp>
      <p:pic>
        <p:nvPicPr>
          <p:cNvPr id="2050" name="Picture 2" descr="Agenda - Free Tools and utensils icons">
            <a:extLst>
              <a:ext uri="{FF2B5EF4-FFF2-40B4-BE49-F238E27FC236}">
                <a16:creationId xmlns:a16="http://schemas.microsoft.com/office/drawing/2014/main" id="{426D1634-3F2E-4428-A534-582E1A34D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074" y="106799"/>
            <a:ext cx="1386603" cy="138660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2">
            <a:extLst>
              <a:ext uri="{FF2B5EF4-FFF2-40B4-BE49-F238E27FC236}">
                <a16:creationId xmlns:a16="http://schemas.microsoft.com/office/drawing/2014/main" id="{AABB6686-C519-4551-9DD1-020E4794AAE9}"/>
              </a:ext>
            </a:extLst>
          </p:cNvPr>
          <p:cNvSpPr txBox="1">
            <a:spLocks/>
          </p:cNvSpPr>
          <p:nvPr/>
        </p:nvSpPr>
        <p:spPr>
          <a:xfrm>
            <a:off x="633046" y="1465385"/>
            <a:ext cx="10714891" cy="459251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Arial" panose="020B0604020202020204" pitchFamily="34" charset="0"/>
                <a:ea typeface="+mn-ea"/>
                <a:cs typeface="Arial" panose="020B0604020202020204"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57200" indent="-457200">
              <a:spcBef>
                <a:spcPts val="600"/>
              </a:spcBef>
              <a:spcAft>
                <a:spcPts val="600"/>
              </a:spcAft>
              <a:buFont typeface="Arial" panose="020B0604020202020204" pitchFamily="34" charset="0"/>
              <a:buChar char="•"/>
            </a:pPr>
            <a:r>
              <a:rPr lang="en-US" sz="3000" dirty="0">
                <a:latin typeface="Arial"/>
                <a:cs typeface="Arial"/>
              </a:rPr>
              <a:t>Overview of MCAS test development and scoring process</a:t>
            </a:r>
          </a:p>
          <a:p>
            <a:pPr marL="457200" indent="-457200">
              <a:spcBef>
                <a:spcPts val="600"/>
              </a:spcBef>
              <a:spcAft>
                <a:spcPts val="600"/>
              </a:spcAft>
              <a:buFont typeface="Arial" panose="020B0604020202020204" pitchFamily="34" charset="0"/>
              <a:buChar char="•"/>
            </a:pPr>
            <a:r>
              <a:rPr lang="en-US" sz="3000" dirty="0">
                <a:latin typeface="Arial"/>
                <a:cs typeface="Arial"/>
              </a:rPr>
              <a:t>Grade 5 STE constructed-response (CR) scoring</a:t>
            </a:r>
            <a:endParaRPr lang="en-US" sz="3000" dirty="0"/>
          </a:p>
          <a:p>
            <a:pPr marL="914400" lvl="1" indent="-457200">
              <a:spcBef>
                <a:spcPts val="600"/>
              </a:spcBef>
              <a:spcAft>
                <a:spcPts val="600"/>
              </a:spcAft>
              <a:buFont typeface="Arial" panose="020B0604020202020204" pitchFamily="34" charset="0"/>
              <a:buChar char="•"/>
            </a:pPr>
            <a:r>
              <a:rPr lang="en-US" sz="3000" dirty="0">
                <a:solidFill>
                  <a:schemeClr val="tx1"/>
                </a:solidFill>
                <a:latin typeface="Arial"/>
                <a:cs typeface="Arial"/>
              </a:rPr>
              <a:t>Lynx Adaptations CR </a:t>
            </a:r>
          </a:p>
          <a:p>
            <a:pPr marL="914400" lvl="1" indent="-457200">
              <a:spcBef>
                <a:spcPts val="600"/>
              </a:spcBef>
              <a:spcAft>
                <a:spcPts val="600"/>
              </a:spcAft>
              <a:buFont typeface="Arial" panose="020B0604020202020204" pitchFamily="34" charset="0"/>
              <a:buChar char="•"/>
            </a:pPr>
            <a:r>
              <a:rPr lang="en-US" sz="3000" dirty="0">
                <a:solidFill>
                  <a:schemeClr val="tx1"/>
                </a:solidFill>
                <a:latin typeface="Arial"/>
                <a:cs typeface="Arial"/>
              </a:rPr>
              <a:t>Magnets – Toy Boat CR</a:t>
            </a:r>
          </a:p>
          <a:p>
            <a:pPr marL="457200" indent="-457200">
              <a:spcBef>
                <a:spcPts val="600"/>
              </a:spcBef>
              <a:spcAft>
                <a:spcPts val="600"/>
              </a:spcAft>
              <a:buFont typeface="Arial" panose="020B0604020202020204" pitchFamily="34" charset="0"/>
              <a:buChar char="•"/>
            </a:pPr>
            <a:r>
              <a:rPr lang="en-US" sz="3000" dirty="0">
                <a:latin typeface="Arial"/>
                <a:cs typeface="Arial"/>
              </a:rPr>
              <a:t>Review resources available on the Department’s website</a:t>
            </a:r>
          </a:p>
        </p:txBody>
      </p:sp>
    </p:spTree>
    <p:extLst>
      <p:ext uri="{BB962C8B-B14F-4D97-AF65-F5344CB8AC3E}">
        <p14:creationId xmlns:p14="http://schemas.microsoft.com/office/powerpoint/2010/main" val="1066263645"/>
      </p:ext>
    </p:extLst>
  </p:cSld>
  <p:clrMapOvr>
    <a:masterClrMapping/>
  </p:clrMapOvr>
  <mc:AlternateContent xmlns:mc="http://schemas.openxmlformats.org/markup-compatibility/2006" xmlns:p14="http://schemas.microsoft.com/office/powerpoint/2010/main">
    <mc:Choice Requires="p14">
      <p:transition spd="slow" p14:dur="2000" advTm="16457"/>
    </mc:Choice>
    <mc:Fallback xmlns="">
      <p:transition spd="slow" advTm="1645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dirty="0">
                <a:latin typeface="Arial"/>
                <a:cs typeface="Arial"/>
              </a:rPr>
              <a:t>Response B – Page 10</a:t>
            </a:r>
          </a:p>
        </p:txBody>
      </p:sp>
      <p:pic>
        <p:nvPicPr>
          <p:cNvPr id="10" name="Picture 9" descr="sample student work">
            <a:extLst>
              <a:ext uri="{FF2B5EF4-FFF2-40B4-BE49-F238E27FC236}">
                <a16:creationId xmlns:a16="http://schemas.microsoft.com/office/drawing/2014/main" id="{7CAAF26B-6347-4176-8A9B-9BFEFAA1BAB5}"/>
              </a:ext>
            </a:extLst>
          </p:cNvPr>
          <p:cNvPicPr>
            <a:picLocks noChangeAspect="1"/>
          </p:cNvPicPr>
          <p:nvPr/>
        </p:nvPicPr>
        <p:blipFill>
          <a:blip r:embed="rId3"/>
          <a:stretch>
            <a:fillRect/>
          </a:stretch>
        </p:blipFill>
        <p:spPr>
          <a:xfrm>
            <a:off x="351691" y="1209295"/>
            <a:ext cx="10990385" cy="4594606"/>
          </a:xfrm>
          <a:prstGeom prst="rect">
            <a:avLst/>
          </a:prstGeom>
        </p:spPr>
      </p:pic>
    </p:spTree>
    <p:extLst>
      <p:ext uri="{BB962C8B-B14F-4D97-AF65-F5344CB8AC3E}">
        <p14:creationId xmlns:p14="http://schemas.microsoft.com/office/powerpoint/2010/main" val="1009296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8"/>
            <a:ext cx="10990385" cy="666510"/>
          </a:xfrm>
        </p:spPr>
        <p:txBody>
          <a:bodyPr>
            <a:normAutofit/>
          </a:bodyPr>
          <a:lstStyle/>
          <a:p>
            <a:r>
              <a:rPr lang="en-US" sz="4000" dirty="0">
                <a:latin typeface="Arial"/>
                <a:cs typeface="Arial"/>
              </a:rPr>
              <a:t>Response C – Page 11</a:t>
            </a:r>
          </a:p>
        </p:txBody>
      </p:sp>
      <p:pic>
        <p:nvPicPr>
          <p:cNvPr id="12" name="Picture 11" descr="sample student work">
            <a:extLst>
              <a:ext uri="{FF2B5EF4-FFF2-40B4-BE49-F238E27FC236}">
                <a16:creationId xmlns:a16="http://schemas.microsoft.com/office/drawing/2014/main" id="{8E4C63FC-0791-404B-ABA7-7A5ED6EF8C52}"/>
              </a:ext>
            </a:extLst>
          </p:cNvPr>
          <p:cNvPicPr>
            <a:picLocks noChangeAspect="1"/>
          </p:cNvPicPr>
          <p:nvPr/>
        </p:nvPicPr>
        <p:blipFill>
          <a:blip r:embed="rId3"/>
          <a:stretch>
            <a:fillRect/>
          </a:stretch>
        </p:blipFill>
        <p:spPr>
          <a:xfrm>
            <a:off x="465991" y="871998"/>
            <a:ext cx="10358008" cy="4215468"/>
          </a:xfrm>
          <a:prstGeom prst="rect">
            <a:avLst/>
          </a:prstGeom>
        </p:spPr>
      </p:pic>
    </p:spTree>
    <p:extLst>
      <p:ext uri="{BB962C8B-B14F-4D97-AF65-F5344CB8AC3E}">
        <p14:creationId xmlns:p14="http://schemas.microsoft.com/office/powerpoint/2010/main" val="3822182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dirty="0">
                <a:latin typeface="Arial"/>
                <a:cs typeface="Arial"/>
              </a:rPr>
              <a:t>Response D – Page 12</a:t>
            </a:r>
          </a:p>
        </p:txBody>
      </p:sp>
      <p:pic>
        <p:nvPicPr>
          <p:cNvPr id="7" name="Picture 6" descr="sample student work">
            <a:extLst>
              <a:ext uri="{FF2B5EF4-FFF2-40B4-BE49-F238E27FC236}">
                <a16:creationId xmlns:a16="http://schemas.microsoft.com/office/drawing/2014/main" id="{019055CA-276C-4FA5-A996-9EB68E6CAD58}"/>
              </a:ext>
            </a:extLst>
          </p:cNvPr>
          <p:cNvPicPr>
            <a:picLocks noChangeAspect="1"/>
          </p:cNvPicPr>
          <p:nvPr/>
        </p:nvPicPr>
        <p:blipFill rotWithShape="1">
          <a:blip r:embed="rId3"/>
          <a:srcRect r="4018"/>
          <a:stretch/>
        </p:blipFill>
        <p:spPr>
          <a:xfrm>
            <a:off x="465991" y="1235809"/>
            <a:ext cx="9892727" cy="4066170"/>
          </a:xfrm>
          <a:prstGeom prst="rect">
            <a:avLst/>
          </a:prstGeom>
        </p:spPr>
      </p:pic>
    </p:spTree>
    <p:extLst>
      <p:ext uri="{BB962C8B-B14F-4D97-AF65-F5344CB8AC3E}">
        <p14:creationId xmlns:p14="http://schemas.microsoft.com/office/powerpoint/2010/main" val="558305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dirty="0">
                <a:latin typeface="Arial"/>
                <a:cs typeface="Arial"/>
              </a:rPr>
              <a:t>Response E – Page 13</a:t>
            </a:r>
            <a:endParaRPr lang="en-US" dirty="0">
              <a:latin typeface="Arial"/>
              <a:cs typeface="Arial"/>
            </a:endParaRPr>
          </a:p>
        </p:txBody>
      </p:sp>
      <p:pic>
        <p:nvPicPr>
          <p:cNvPr id="14" name="Picture 13" descr="sample student work">
            <a:extLst>
              <a:ext uri="{FF2B5EF4-FFF2-40B4-BE49-F238E27FC236}">
                <a16:creationId xmlns:a16="http://schemas.microsoft.com/office/drawing/2014/main" id="{2D1A44FA-14FD-4971-9511-12B6E55090B7}"/>
              </a:ext>
            </a:extLst>
          </p:cNvPr>
          <p:cNvPicPr>
            <a:picLocks noChangeAspect="1"/>
          </p:cNvPicPr>
          <p:nvPr/>
        </p:nvPicPr>
        <p:blipFill>
          <a:blip r:embed="rId3"/>
          <a:stretch>
            <a:fillRect/>
          </a:stretch>
        </p:blipFill>
        <p:spPr>
          <a:xfrm>
            <a:off x="627328" y="1019908"/>
            <a:ext cx="10667710" cy="4861504"/>
          </a:xfrm>
          <a:prstGeom prst="rect">
            <a:avLst/>
          </a:prstGeom>
        </p:spPr>
      </p:pic>
    </p:spTree>
    <p:extLst>
      <p:ext uri="{BB962C8B-B14F-4D97-AF65-F5344CB8AC3E}">
        <p14:creationId xmlns:p14="http://schemas.microsoft.com/office/powerpoint/2010/main" val="159733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626E2-1245-781F-0A8C-E205FC2C2A8D}"/>
              </a:ext>
            </a:extLst>
          </p:cNvPr>
          <p:cNvSpPr>
            <a:spLocks noGrp="1"/>
          </p:cNvSpPr>
          <p:nvPr>
            <p:ph type="title"/>
          </p:nvPr>
        </p:nvSpPr>
        <p:spPr/>
        <p:txBody>
          <a:bodyPr/>
          <a:lstStyle/>
          <a:p>
            <a:r>
              <a:rPr lang="en-US" b="1" dirty="0">
                <a:latin typeface="Arial"/>
                <a:cs typeface="Arial"/>
              </a:rPr>
              <a:t>Gr. 5 STE </a:t>
            </a:r>
            <a:br>
              <a:rPr lang="en-US" b="1" dirty="0">
                <a:latin typeface="Arial"/>
                <a:cs typeface="Arial"/>
              </a:rPr>
            </a:br>
            <a:r>
              <a:rPr lang="en-US" b="1" dirty="0">
                <a:latin typeface="Arial"/>
                <a:cs typeface="Arial"/>
              </a:rPr>
              <a:t>Physical Science Question </a:t>
            </a:r>
            <a:br>
              <a:rPr lang="en-US" dirty="0">
                <a:latin typeface="Arial"/>
                <a:cs typeface="Arial"/>
              </a:rPr>
            </a:br>
            <a:endParaRPr lang="en-US" dirty="0">
              <a:solidFill>
                <a:schemeClr val="accent1"/>
              </a:solidFill>
            </a:endParaRPr>
          </a:p>
        </p:txBody>
      </p:sp>
      <p:sp>
        <p:nvSpPr>
          <p:cNvPr id="3" name="Text Placeholder 2">
            <a:extLst>
              <a:ext uri="{FF2B5EF4-FFF2-40B4-BE49-F238E27FC236}">
                <a16:creationId xmlns:a16="http://schemas.microsoft.com/office/drawing/2014/main" id="{A9B251BE-2FF1-B43C-CDA3-6EAFB10621E0}"/>
              </a:ext>
            </a:extLst>
          </p:cNvPr>
          <p:cNvSpPr>
            <a:spLocks noGrp="1"/>
          </p:cNvSpPr>
          <p:nvPr>
            <p:ph type="body" idx="1"/>
          </p:nvPr>
        </p:nvSpPr>
        <p:spPr>
          <a:xfrm>
            <a:off x="838200" y="3712386"/>
            <a:ext cx="10515600" cy="3050879"/>
          </a:xfrm>
        </p:spPr>
        <p:txBody>
          <a:bodyPr vert="horz" lIns="91440" tIns="45720" rIns="91440" bIns="45720" rtlCol="0" anchor="t">
            <a:normAutofit/>
          </a:bodyPr>
          <a:lstStyle/>
          <a:p>
            <a:r>
              <a:rPr lang="en-US" sz="4400" dirty="0">
                <a:solidFill>
                  <a:schemeClr val="accent1"/>
                </a:solidFill>
                <a:latin typeface="Arial"/>
                <a:cs typeface="Arial"/>
              </a:rPr>
              <a:t>Released in 2022</a:t>
            </a:r>
            <a:br>
              <a:rPr lang="en-US" sz="4400" dirty="0"/>
            </a:br>
            <a:r>
              <a:rPr lang="en-US" sz="4400" dirty="0">
                <a:solidFill>
                  <a:schemeClr val="accent1"/>
                </a:solidFill>
                <a:latin typeface="Arial"/>
                <a:cs typeface="Arial"/>
              </a:rPr>
              <a:t>Magnets – Toy Boat</a:t>
            </a:r>
          </a:p>
        </p:txBody>
      </p:sp>
    </p:spTree>
    <p:extLst>
      <p:ext uri="{BB962C8B-B14F-4D97-AF65-F5344CB8AC3E}">
        <p14:creationId xmlns:p14="http://schemas.microsoft.com/office/powerpoint/2010/main" val="2151709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165469" y="136679"/>
            <a:ext cx="11290907" cy="654153"/>
          </a:xfrm>
        </p:spPr>
        <p:txBody>
          <a:bodyPr>
            <a:normAutofit fontScale="90000"/>
          </a:bodyPr>
          <a:lstStyle/>
          <a:p>
            <a:r>
              <a:rPr lang="en-US" sz="4400" dirty="0"/>
              <a:t>Question</a:t>
            </a:r>
          </a:p>
        </p:txBody>
      </p:sp>
      <p:pic>
        <p:nvPicPr>
          <p:cNvPr id="4" name="Picture 3" descr="CBT version of item stem and Part A">
            <a:extLst>
              <a:ext uri="{FF2B5EF4-FFF2-40B4-BE49-F238E27FC236}">
                <a16:creationId xmlns:a16="http://schemas.microsoft.com/office/drawing/2014/main" id="{76CFBC3F-A038-F265-5306-96E5CAD8723E}"/>
              </a:ext>
            </a:extLst>
          </p:cNvPr>
          <p:cNvPicPr>
            <a:picLocks noChangeAspect="1"/>
          </p:cNvPicPr>
          <p:nvPr/>
        </p:nvPicPr>
        <p:blipFill rotWithShape="1">
          <a:blip r:embed="rId3"/>
          <a:srcRect t="11501"/>
          <a:stretch/>
        </p:blipFill>
        <p:spPr>
          <a:xfrm>
            <a:off x="0" y="790832"/>
            <a:ext cx="12192000" cy="6085224"/>
          </a:xfrm>
          <a:prstGeom prst="rect">
            <a:avLst/>
          </a:prstGeom>
        </p:spPr>
      </p:pic>
    </p:spTree>
    <p:extLst>
      <p:ext uri="{BB962C8B-B14F-4D97-AF65-F5344CB8AC3E}">
        <p14:creationId xmlns:p14="http://schemas.microsoft.com/office/powerpoint/2010/main" val="12288537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165469" y="136679"/>
            <a:ext cx="11290907" cy="654153"/>
          </a:xfrm>
        </p:spPr>
        <p:txBody>
          <a:bodyPr>
            <a:normAutofit fontScale="90000"/>
          </a:bodyPr>
          <a:lstStyle/>
          <a:p>
            <a:r>
              <a:rPr lang="en-US" sz="4400" dirty="0"/>
              <a:t>Question</a:t>
            </a:r>
          </a:p>
        </p:txBody>
      </p:sp>
      <p:pic>
        <p:nvPicPr>
          <p:cNvPr id="8" name="Picture 7" descr="CBT version of item Part B and Part C">
            <a:extLst>
              <a:ext uri="{FF2B5EF4-FFF2-40B4-BE49-F238E27FC236}">
                <a16:creationId xmlns:a16="http://schemas.microsoft.com/office/drawing/2014/main" id="{2DAC22B3-4524-9EF2-BA53-A308B248E342}"/>
              </a:ext>
            </a:extLst>
          </p:cNvPr>
          <p:cNvPicPr>
            <a:picLocks noChangeAspect="1"/>
          </p:cNvPicPr>
          <p:nvPr/>
        </p:nvPicPr>
        <p:blipFill rotWithShape="1">
          <a:blip r:embed="rId3"/>
          <a:srcRect t="10077"/>
          <a:stretch/>
        </p:blipFill>
        <p:spPr>
          <a:xfrm>
            <a:off x="0" y="691116"/>
            <a:ext cx="12212560" cy="6166884"/>
          </a:xfrm>
          <a:prstGeom prst="rect">
            <a:avLst/>
          </a:prstGeom>
        </p:spPr>
      </p:pic>
    </p:spTree>
    <p:extLst>
      <p:ext uri="{BB962C8B-B14F-4D97-AF65-F5344CB8AC3E}">
        <p14:creationId xmlns:p14="http://schemas.microsoft.com/office/powerpoint/2010/main" val="3467138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65DC-F525-3BF6-9072-78E9260A5113}"/>
              </a:ext>
            </a:extLst>
          </p:cNvPr>
          <p:cNvSpPr>
            <a:spLocks noGrp="1"/>
          </p:cNvSpPr>
          <p:nvPr>
            <p:ph type="title"/>
          </p:nvPr>
        </p:nvSpPr>
        <p:spPr>
          <a:xfrm>
            <a:off x="165469" y="136679"/>
            <a:ext cx="11290907" cy="654153"/>
          </a:xfrm>
        </p:spPr>
        <p:txBody>
          <a:bodyPr>
            <a:normAutofit fontScale="90000"/>
          </a:bodyPr>
          <a:lstStyle/>
          <a:p>
            <a:r>
              <a:rPr lang="en-US" sz="4400" dirty="0"/>
              <a:t>Question</a:t>
            </a:r>
          </a:p>
        </p:txBody>
      </p:sp>
      <p:pic>
        <p:nvPicPr>
          <p:cNvPr id="4" name="Picture 3" descr="PBT version of item">
            <a:extLst>
              <a:ext uri="{FF2B5EF4-FFF2-40B4-BE49-F238E27FC236}">
                <a16:creationId xmlns:a16="http://schemas.microsoft.com/office/drawing/2014/main" id="{2E8F1B82-B422-0702-8227-BC46157C3C59}"/>
              </a:ext>
            </a:extLst>
          </p:cNvPr>
          <p:cNvPicPr>
            <a:picLocks noChangeAspect="1"/>
          </p:cNvPicPr>
          <p:nvPr/>
        </p:nvPicPr>
        <p:blipFill rotWithShape="1">
          <a:blip r:embed="rId3"/>
          <a:srcRect t="11531"/>
          <a:stretch/>
        </p:blipFill>
        <p:spPr>
          <a:xfrm>
            <a:off x="0" y="790832"/>
            <a:ext cx="12160577" cy="6067168"/>
          </a:xfrm>
          <a:prstGeom prst="rect">
            <a:avLst/>
          </a:prstGeom>
        </p:spPr>
      </p:pic>
    </p:spTree>
    <p:extLst>
      <p:ext uri="{BB962C8B-B14F-4D97-AF65-F5344CB8AC3E}">
        <p14:creationId xmlns:p14="http://schemas.microsoft.com/office/powerpoint/2010/main" val="2692212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1492612" cy="1132224"/>
          </a:xfrm>
        </p:spPr>
        <p:txBody>
          <a:bodyPr>
            <a:noAutofit/>
          </a:bodyPr>
          <a:lstStyle/>
          <a:p>
            <a:r>
              <a:rPr lang="en-US" sz="4400" dirty="0">
                <a:latin typeface="Arial"/>
                <a:cs typeface="Arial"/>
              </a:rPr>
              <a:t>Item Information</a:t>
            </a:r>
            <a:endParaRPr lang="en-US" sz="4400" dirty="0">
              <a:solidFill>
                <a:srgbClr val="FF0000"/>
              </a:solidFill>
              <a:latin typeface="Arial"/>
              <a:cs typeface="Arial"/>
            </a:endParaRP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1" y="1441622"/>
            <a:ext cx="10990385" cy="4065097"/>
          </a:xfrm>
        </p:spPr>
        <p:txBody>
          <a:bodyPr>
            <a:noAutofit/>
          </a:bodyPr>
          <a:lstStyle/>
          <a:p>
            <a:pPr>
              <a:lnSpc>
                <a:spcPct val="110000"/>
              </a:lnSpc>
              <a:spcBef>
                <a:spcPts val="600"/>
              </a:spcBef>
              <a:spcAft>
                <a:spcPts val="600"/>
              </a:spcAft>
            </a:pPr>
            <a:r>
              <a:rPr lang="en-US" sz="2600" b="1" dirty="0"/>
              <a:t>Standard Alignment: </a:t>
            </a:r>
            <a:r>
              <a:rPr lang="en-US" b="1" i="0" dirty="0">
                <a:effectLst/>
              </a:rPr>
              <a:t>3-PS2-3</a:t>
            </a:r>
            <a:endParaRPr lang="en-US" sz="2600" b="0" i="0" dirty="0">
              <a:solidFill>
                <a:srgbClr val="333333"/>
              </a:solidFill>
              <a:effectLst/>
            </a:endParaRPr>
          </a:p>
          <a:p>
            <a:pPr lvl="1">
              <a:lnSpc>
                <a:spcPct val="110000"/>
              </a:lnSpc>
              <a:spcBef>
                <a:spcPts val="600"/>
              </a:spcBef>
              <a:spcAft>
                <a:spcPts val="600"/>
              </a:spcAft>
            </a:pPr>
            <a:r>
              <a:rPr lang="en-US" sz="2400" b="0" i="0" dirty="0">
                <a:solidFill>
                  <a:srgbClr val="333333"/>
                </a:solidFill>
                <a:effectLst/>
              </a:rPr>
              <a:t>Conduct an investigation to determine the nature of the forces between two magnets based on their orientations and distance relative to each other. Clarification Statement: Focus should be on forces produced by magnetic objects that are easily manipulated.  </a:t>
            </a:r>
          </a:p>
          <a:p>
            <a:pPr>
              <a:lnSpc>
                <a:spcPct val="110000"/>
              </a:lnSpc>
              <a:spcBef>
                <a:spcPts val="600"/>
              </a:spcBef>
              <a:spcAft>
                <a:spcPts val="600"/>
              </a:spcAft>
            </a:pPr>
            <a:endParaRPr lang="en-US" sz="2400" dirty="0">
              <a:solidFill>
                <a:srgbClr val="333333"/>
              </a:solidFill>
            </a:endParaRPr>
          </a:p>
          <a:p>
            <a:pPr>
              <a:lnSpc>
                <a:spcPct val="110000"/>
              </a:lnSpc>
              <a:spcBef>
                <a:spcPts val="600"/>
              </a:spcBef>
              <a:spcAft>
                <a:spcPts val="600"/>
              </a:spcAft>
            </a:pPr>
            <a:r>
              <a:rPr lang="en-US" sz="2600" b="1" dirty="0"/>
              <a:t>Practice Category Alignment: </a:t>
            </a:r>
            <a:r>
              <a:rPr lang="en-US" sz="2600" dirty="0"/>
              <a:t>C. Evidence, Reasoning, &amp; Modeling</a:t>
            </a:r>
          </a:p>
          <a:p>
            <a:pPr marL="742950" lvl="1" indent="-285750">
              <a:lnSpc>
                <a:spcPct val="110000"/>
              </a:lnSpc>
              <a:spcBef>
                <a:spcPts val="0"/>
              </a:spcBef>
              <a:buFont typeface="Arial" panose="020B0604020202020204" pitchFamily="34" charset="0"/>
              <a:buChar char="•"/>
            </a:pPr>
            <a:r>
              <a:rPr lang="en-US" i="0" dirty="0">
                <a:solidFill>
                  <a:srgbClr val="212529"/>
                </a:solidFill>
                <a:effectLst/>
              </a:rPr>
              <a:t>Developing and Using Models</a:t>
            </a:r>
          </a:p>
          <a:p>
            <a:pPr marL="742950" lvl="1" indent="-285750">
              <a:lnSpc>
                <a:spcPct val="110000"/>
              </a:lnSpc>
              <a:spcBef>
                <a:spcPts val="0"/>
              </a:spcBef>
              <a:buFont typeface="Arial" panose="020B0604020202020204" pitchFamily="34" charset="0"/>
              <a:buChar char="•"/>
            </a:pPr>
            <a:r>
              <a:rPr lang="en-US" b="0" i="0" dirty="0">
                <a:solidFill>
                  <a:srgbClr val="212529"/>
                </a:solidFill>
                <a:effectLst/>
              </a:rPr>
              <a:t>Constructing Explanations and Designing Solutions</a:t>
            </a:r>
          </a:p>
        </p:txBody>
      </p:sp>
    </p:spTree>
    <p:extLst>
      <p:ext uri="{BB962C8B-B14F-4D97-AF65-F5344CB8AC3E}">
        <p14:creationId xmlns:p14="http://schemas.microsoft.com/office/powerpoint/2010/main" val="677335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39028DA-5319-BA77-9B18-1A4DD6347F70}"/>
              </a:ext>
            </a:extLst>
          </p:cNvPr>
          <p:cNvSpPr txBox="1">
            <a:spLocks noGrp="1"/>
          </p:cNvSpPr>
          <p:nvPr>
            <p:ph type="title" idx="4294967295"/>
          </p:nvPr>
        </p:nvSpPr>
        <p:spPr>
          <a:xfrm>
            <a:off x="465991" y="219057"/>
            <a:ext cx="10990385" cy="5831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6000" kern="1200">
                <a:solidFill>
                  <a:srgbClr val="3647B6"/>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3647B6"/>
                </a:solidFill>
                <a:effectLst/>
                <a:uLnTx/>
                <a:uFillTx/>
                <a:latin typeface="Arial" panose="020B0604020202020204" pitchFamily="34" charset="0"/>
                <a:ea typeface="+mj-ea"/>
                <a:cs typeface="Arial" panose="020B0604020202020204" pitchFamily="34" charset="0"/>
              </a:rPr>
              <a:t>Scoring Guide (3 points)</a:t>
            </a:r>
            <a:endParaRPr kumimoji="0" lang="en-US" sz="4000" b="0" i="0" u="none" strike="noStrike" kern="1200" cap="none" spc="0" normalizeH="0" baseline="0" noProof="0" dirty="0">
              <a:ln>
                <a:noFill/>
              </a:ln>
              <a:solidFill>
                <a:srgbClr val="3647B6"/>
              </a:solidFill>
              <a:effectLst/>
              <a:uLnTx/>
              <a:uFillTx/>
              <a:latin typeface="Arial"/>
              <a:ea typeface="+mj-ea"/>
              <a:cs typeface="Arial"/>
            </a:endParaRPr>
          </a:p>
        </p:txBody>
      </p:sp>
      <p:pic>
        <p:nvPicPr>
          <p:cNvPr id="3" name="Picture 2">
            <a:extLst>
              <a:ext uri="{FF2B5EF4-FFF2-40B4-BE49-F238E27FC236}">
                <a16:creationId xmlns:a16="http://schemas.microsoft.com/office/drawing/2014/main" id="{C418ED82-ADA4-46DE-9D8E-5D472B01CEBC}"/>
              </a:ext>
              <a:ext uri="{C183D7F6-B498-43B3-948B-1728B52AA6E4}">
                <adec:decorative xmlns:adec="http://schemas.microsoft.com/office/drawing/2017/decorative" val="1"/>
              </a:ext>
            </a:extLst>
          </p:cNvPr>
          <p:cNvPicPr>
            <a:picLocks noChangeAspect="1"/>
          </p:cNvPicPr>
          <p:nvPr/>
        </p:nvPicPr>
        <p:blipFill rotWithShape="1">
          <a:blip r:embed="rId3"/>
          <a:srcRect r="37420"/>
          <a:stretch/>
        </p:blipFill>
        <p:spPr>
          <a:xfrm>
            <a:off x="100675" y="6089352"/>
            <a:ext cx="1674961" cy="704850"/>
          </a:xfrm>
          <a:prstGeom prst="rect">
            <a:avLst/>
          </a:prstGeom>
        </p:spPr>
      </p:pic>
      <p:pic>
        <p:nvPicPr>
          <p:cNvPr id="8" name="Picture 7">
            <a:extLst>
              <a:ext uri="{FF2B5EF4-FFF2-40B4-BE49-F238E27FC236}">
                <a16:creationId xmlns:a16="http://schemas.microsoft.com/office/drawing/2014/main" id="{26B10EBF-A3F3-43FD-A443-897BDE04821C}"/>
              </a:ext>
              <a:ext uri="{C183D7F6-B498-43B3-948B-1728B52AA6E4}">
                <adec:decorative xmlns:adec="http://schemas.microsoft.com/office/drawing/2017/decorative" val="1"/>
              </a:ext>
            </a:extLst>
          </p:cNvPr>
          <p:cNvPicPr>
            <a:picLocks noChangeAspect="1"/>
          </p:cNvPicPr>
          <p:nvPr/>
        </p:nvPicPr>
        <p:blipFill rotWithShape="1">
          <a:blip r:embed="rId3"/>
          <a:srcRect r="37420"/>
          <a:stretch/>
        </p:blipFill>
        <p:spPr>
          <a:xfrm>
            <a:off x="1196376" y="6089352"/>
            <a:ext cx="1674961" cy="704850"/>
          </a:xfrm>
          <a:prstGeom prst="rect">
            <a:avLst/>
          </a:prstGeom>
        </p:spPr>
      </p:pic>
      <p:graphicFrame>
        <p:nvGraphicFramePr>
          <p:cNvPr id="10" name="Table 9">
            <a:extLst>
              <a:ext uri="{FF2B5EF4-FFF2-40B4-BE49-F238E27FC236}">
                <a16:creationId xmlns:a16="http://schemas.microsoft.com/office/drawing/2014/main" id="{E705D96C-3506-4BD1-B53D-92348FD35896}"/>
              </a:ext>
            </a:extLst>
          </p:cNvPr>
          <p:cNvGraphicFramePr>
            <a:graphicFrameLocks noGrp="1"/>
          </p:cNvGraphicFramePr>
          <p:nvPr>
            <p:extLst>
              <p:ext uri="{D42A27DB-BD31-4B8C-83A1-F6EECF244321}">
                <p14:modId xmlns:p14="http://schemas.microsoft.com/office/powerpoint/2010/main" val="1385106149"/>
              </p:ext>
            </p:extLst>
          </p:nvPr>
        </p:nvGraphicFramePr>
        <p:xfrm>
          <a:off x="465991" y="890954"/>
          <a:ext cx="11150641" cy="5388509"/>
        </p:xfrm>
        <a:graphic>
          <a:graphicData uri="http://schemas.openxmlformats.org/drawingml/2006/table">
            <a:tbl>
              <a:tblPr firstRow="1"/>
              <a:tblGrid>
                <a:gridCol w="1258731">
                  <a:extLst>
                    <a:ext uri="{9D8B030D-6E8A-4147-A177-3AD203B41FA5}">
                      <a16:colId xmlns:a16="http://schemas.microsoft.com/office/drawing/2014/main" val="629321499"/>
                    </a:ext>
                  </a:extLst>
                </a:gridCol>
                <a:gridCol w="9891910">
                  <a:extLst>
                    <a:ext uri="{9D8B030D-6E8A-4147-A177-3AD203B41FA5}">
                      <a16:colId xmlns:a16="http://schemas.microsoft.com/office/drawing/2014/main" val="888276544"/>
                    </a:ext>
                  </a:extLst>
                </a:gridCol>
              </a:tblGrid>
              <a:tr h="484015">
                <a:tc>
                  <a:txBody>
                    <a:bodyPr/>
                    <a:lstStyle/>
                    <a:p>
                      <a:pPr algn="ctr" rtl="0" fontAlgn="base"/>
                      <a:r>
                        <a:rPr lang="en-US" sz="2200" b="1" i="0" dirty="0">
                          <a:effectLst/>
                          <a:latin typeface="Arial" panose="020B0604020202020204" pitchFamily="34" charset="0"/>
                          <a:cs typeface="Arial" panose="020B0604020202020204" pitchFamily="34" charset="0"/>
                        </a:rPr>
                        <a:t>Score</a:t>
                      </a:r>
                      <a:r>
                        <a:rPr lang="en-US" sz="2200" b="0" i="0" dirty="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base"/>
                      <a:r>
                        <a:rPr lang="en-US" sz="2200" b="1" i="0" dirty="0">
                          <a:effectLst/>
                          <a:latin typeface="Arial" panose="020B0604020202020204" pitchFamily="34" charset="0"/>
                          <a:cs typeface="Arial" panose="020B0604020202020204" pitchFamily="34" charset="0"/>
                        </a:rPr>
                        <a:t>Description</a:t>
                      </a:r>
                      <a:r>
                        <a:rPr lang="en-US" sz="2200" b="0" i="0" dirty="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90374631"/>
                  </a:ext>
                </a:extLst>
              </a:tr>
              <a:tr h="1022188">
                <a:tc>
                  <a:txBody>
                    <a:bodyPr/>
                    <a:lstStyle/>
                    <a:p>
                      <a:pPr algn="ctr" rtl="0" fontAlgn="base"/>
                      <a:r>
                        <a:rPr lang="en-US" sz="2200" b="1" i="0" dirty="0">
                          <a:effectLst/>
                          <a:latin typeface="Arial" panose="020B0604020202020204" pitchFamily="34" charset="0"/>
                          <a:cs typeface="Arial" panose="020B0604020202020204" pitchFamily="34" charset="0"/>
                        </a:rPr>
                        <a:t>3</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dirty="0">
                          <a:effectLst/>
                          <a:latin typeface="Arial" panose="020B0604020202020204" pitchFamily="34" charset="0"/>
                          <a:cs typeface="Arial" panose="020B0604020202020204" pitchFamily="34" charset="0"/>
                        </a:rPr>
                        <a:t>The response demonstrates a </a:t>
                      </a:r>
                      <a:r>
                        <a:rPr lang="en-US" sz="2200" b="1" dirty="0">
                          <a:effectLst/>
                          <a:latin typeface="Arial" panose="020B0604020202020204" pitchFamily="34" charset="0"/>
                          <a:cs typeface="Arial" panose="020B0604020202020204" pitchFamily="34" charset="0"/>
                        </a:rPr>
                        <a:t>thorough understanding </a:t>
                      </a:r>
                      <a:r>
                        <a:rPr lang="en-US" sz="2200" dirty="0">
                          <a:effectLst/>
                          <a:latin typeface="Arial" panose="020B0604020202020204" pitchFamily="34" charset="0"/>
                          <a:cs typeface="Arial" panose="020B0604020202020204" pitchFamily="34" charset="0"/>
                        </a:rPr>
                        <a:t>of the forces between two magnets based on their orientations. The response correctly identifies the poles of each magnet. The response clearly describes how the boats will move after one magnet is replaced with a block of iron and clearly explains the reasoning. The response also correctly identifies the form of energy that magnetic energy was converted into and clearly explains the reasoning.</a:t>
                      </a:r>
                    </a:p>
                  </a:txBody>
                  <a:tcPr marL="38100" marR="38100" marT="38100" marB="38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491037"/>
                  </a:ext>
                </a:extLst>
              </a:tr>
              <a:tr h="1022188">
                <a:tc>
                  <a:txBody>
                    <a:bodyPr/>
                    <a:lstStyle/>
                    <a:p>
                      <a:pPr algn="ctr" rtl="0" fontAlgn="base"/>
                      <a:r>
                        <a:rPr lang="en-US" sz="2200" b="1" i="0">
                          <a:effectLst/>
                          <a:latin typeface="Arial" panose="020B0604020202020204" pitchFamily="34" charset="0"/>
                          <a:cs typeface="Arial" panose="020B0604020202020204" pitchFamily="34" charset="0"/>
                        </a:rPr>
                        <a:t>2</a:t>
                      </a:r>
                      <a:r>
                        <a:rPr lang="en-US" sz="2200" b="0" i="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2200" b="0" i="0" kern="1200" dirty="0">
                          <a:solidFill>
                            <a:schemeClr val="tx1"/>
                          </a:solidFill>
                          <a:effectLst/>
                          <a:latin typeface="Arial" panose="020B0604020202020204" pitchFamily="34" charset="0"/>
                          <a:ea typeface="+mn-ea"/>
                          <a:cs typeface="Arial" panose="020B0604020202020204" pitchFamily="34" charset="0"/>
                        </a:rPr>
                        <a:t>The response demonstrates a </a:t>
                      </a:r>
                      <a:r>
                        <a:rPr lang="en-US" sz="2200" b="1" i="0" kern="1200" dirty="0">
                          <a:solidFill>
                            <a:schemeClr val="tx1"/>
                          </a:solidFill>
                          <a:effectLst/>
                          <a:latin typeface="Arial" panose="020B0604020202020204" pitchFamily="34" charset="0"/>
                          <a:ea typeface="+mn-ea"/>
                          <a:cs typeface="Arial" panose="020B0604020202020204" pitchFamily="34" charset="0"/>
                        </a:rPr>
                        <a:t>partial understanding </a:t>
                      </a:r>
                      <a:r>
                        <a:rPr lang="en-US" sz="2200" b="0" i="0" kern="1200" dirty="0">
                          <a:solidFill>
                            <a:schemeClr val="tx1"/>
                          </a:solidFill>
                          <a:effectLst/>
                          <a:latin typeface="Arial" panose="020B0604020202020204" pitchFamily="34" charset="0"/>
                          <a:ea typeface="+mn-ea"/>
                          <a:cs typeface="Arial" panose="020B0604020202020204" pitchFamily="34" charset="0"/>
                        </a:rPr>
                        <a:t>of the forces between two magnets based on their orientations. </a:t>
                      </a:r>
                      <a:endParaRPr lang="en-US" sz="2200" b="0" i="0" dirty="0">
                        <a:effectLst/>
                        <a:latin typeface="Arial" panose="020B0604020202020204" pitchFamily="34" charset="0"/>
                        <a:cs typeface="Arial" panose="020B0604020202020204" pitchFamily="34" charset="0"/>
                      </a:endParaRP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26857561"/>
                  </a:ext>
                </a:extLst>
              </a:tr>
              <a:tr h="1000642">
                <a:tc>
                  <a:txBody>
                    <a:bodyPr/>
                    <a:lstStyle/>
                    <a:p>
                      <a:pPr algn="ctr" rtl="0" fontAlgn="base"/>
                      <a:r>
                        <a:rPr lang="en-US" sz="2200" b="1" i="0">
                          <a:effectLst/>
                          <a:latin typeface="Arial" panose="020B0604020202020204" pitchFamily="34" charset="0"/>
                          <a:cs typeface="Arial" panose="020B0604020202020204" pitchFamily="34" charset="0"/>
                        </a:rPr>
                        <a:t>1</a:t>
                      </a:r>
                      <a:r>
                        <a:rPr lang="en-US" sz="2200" b="0" i="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200" b="0" i="0" kern="1200" dirty="0">
                          <a:solidFill>
                            <a:schemeClr val="tx1"/>
                          </a:solidFill>
                          <a:effectLst/>
                          <a:latin typeface="Arial" panose="020B0604020202020204" pitchFamily="34" charset="0"/>
                          <a:ea typeface="+mn-ea"/>
                          <a:cs typeface="Arial" panose="020B0604020202020204" pitchFamily="34" charset="0"/>
                        </a:rPr>
                        <a:t>The response demonstrates a </a:t>
                      </a:r>
                      <a:r>
                        <a:rPr lang="en-US" sz="2200" b="1" i="0" kern="1200" dirty="0">
                          <a:solidFill>
                            <a:schemeClr val="tx1"/>
                          </a:solidFill>
                          <a:effectLst/>
                          <a:latin typeface="Arial" panose="020B0604020202020204" pitchFamily="34" charset="0"/>
                          <a:ea typeface="+mn-ea"/>
                          <a:cs typeface="Arial" panose="020B0604020202020204" pitchFamily="34" charset="0"/>
                        </a:rPr>
                        <a:t>minimal understanding </a:t>
                      </a:r>
                      <a:r>
                        <a:rPr lang="en-US" sz="2200" b="0" i="0" kern="1200" dirty="0">
                          <a:solidFill>
                            <a:schemeClr val="tx1"/>
                          </a:solidFill>
                          <a:effectLst/>
                          <a:latin typeface="Arial" panose="020B0604020202020204" pitchFamily="34" charset="0"/>
                          <a:ea typeface="+mn-ea"/>
                          <a:cs typeface="Arial" panose="020B0604020202020204" pitchFamily="34" charset="0"/>
                        </a:rPr>
                        <a:t>of the forces between two magnets based on their orientations. </a:t>
                      </a:r>
                      <a:endParaRPr lang="en-US" sz="2200" dirty="0">
                        <a:effectLst/>
                        <a:latin typeface="Arial" panose="020B0604020202020204" pitchFamily="34" charset="0"/>
                        <a:cs typeface="Arial" panose="020B0604020202020204" pitchFamily="34" charset="0"/>
                      </a:endParaRPr>
                    </a:p>
                  </a:txBody>
                  <a:tcPr marL="31750" marR="31750" marT="31750" marB="3175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9234112"/>
                  </a:ext>
                </a:extLst>
              </a:tr>
              <a:tr h="793784">
                <a:tc>
                  <a:txBody>
                    <a:bodyPr/>
                    <a:lstStyle/>
                    <a:p>
                      <a:pPr algn="ctr" rtl="0" fontAlgn="base"/>
                      <a:r>
                        <a:rPr lang="en-US" sz="2200" b="1" i="0">
                          <a:effectLst/>
                          <a:latin typeface="Arial" panose="020B0604020202020204" pitchFamily="34" charset="0"/>
                          <a:cs typeface="Arial" panose="020B0604020202020204" pitchFamily="34" charset="0"/>
                        </a:rPr>
                        <a:t>0</a:t>
                      </a:r>
                      <a:r>
                        <a:rPr lang="en-US" sz="2200" b="0" i="0">
                          <a:effectLst/>
                          <a:latin typeface="Arial" panose="020B0604020202020204" pitchFamily="34" charset="0"/>
                          <a:cs typeface="Arial" panose="020B0604020202020204" pitchFamily="34" charset="0"/>
                        </a:rPr>
                        <a:t> </a:t>
                      </a: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base"/>
                      <a:r>
                        <a:rPr lang="en-US" sz="2200" b="0" i="0" kern="1200" dirty="0">
                          <a:solidFill>
                            <a:schemeClr val="tx1"/>
                          </a:solidFill>
                          <a:effectLst/>
                          <a:latin typeface="Arial" panose="020B0604020202020204" pitchFamily="34" charset="0"/>
                          <a:ea typeface="+mn-ea"/>
                          <a:cs typeface="Arial" panose="020B0604020202020204" pitchFamily="34" charset="0"/>
                        </a:rPr>
                        <a:t>The response is incorrect or contains some correct work that is irrelevant to the skill or concept being measured.</a:t>
                      </a:r>
                      <a:endParaRPr lang="en-US" sz="2200" b="0" i="0" dirty="0">
                        <a:effectLst/>
                        <a:latin typeface="Arial" panose="020B0604020202020204" pitchFamily="34" charset="0"/>
                        <a:cs typeface="Arial" panose="020B0604020202020204" pitchFamily="34" charset="0"/>
                      </a:endParaRPr>
                    </a:p>
                  </a:txBody>
                  <a:tcPr marL="65668" marR="65668" marT="32834" marB="3283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8802428"/>
                  </a:ext>
                </a:extLst>
              </a:tr>
            </a:tbl>
          </a:graphicData>
        </a:graphic>
      </p:graphicFrame>
    </p:spTree>
    <p:extLst>
      <p:ext uri="{BB962C8B-B14F-4D97-AF65-F5344CB8AC3E}">
        <p14:creationId xmlns:p14="http://schemas.microsoft.com/office/powerpoint/2010/main" val="326631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594D32-4FB1-4CB4-97BB-F6D8F6ADED87}"/>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descr="Life cycle of Science and Technology/Engineering (STE) Item">
            <a:extLst>
              <a:ext uri="{FF2B5EF4-FFF2-40B4-BE49-F238E27FC236}">
                <a16:creationId xmlns:a16="http://schemas.microsoft.com/office/drawing/2014/main" id="{4A65438E-EADC-1C00-6116-CD039E60A1EA}"/>
              </a:ext>
            </a:extLst>
          </p:cNvPr>
          <p:cNvSpPr txBox="1">
            <a:spLocks noGrp="1"/>
          </p:cNvSpPr>
          <p:nvPr>
            <p:ph type="title" idx="4294967295"/>
          </p:nvPr>
        </p:nvSpPr>
        <p:spPr>
          <a:xfrm>
            <a:off x="2321399" y="266700"/>
            <a:ext cx="7549202" cy="1077218"/>
          </a:xfrm>
          <a:prstGeom prst="rect">
            <a:avLst/>
          </a:prstGeom>
          <a:solidFill>
            <a:schemeClr val="accent3">
              <a:lumMod val="20000"/>
              <a:lumOff val="80000"/>
            </a:schemeClr>
          </a:solidFill>
          <a:ln w="25400" cap="sq" cmpd="sng">
            <a:solidFill>
              <a:srgbClr val="060A12"/>
            </a:solidFill>
            <a:prstDash/>
            <a:beve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60A12"/>
                </a:solidFill>
                <a:effectLst/>
                <a:uLnTx/>
                <a:uFillTx/>
                <a:latin typeface="Times New Roman" panose="02020603050405020304" pitchFamily="18" charset="0"/>
                <a:ea typeface="+mn-ea"/>
                <a:cs typeface="Times New Roman" panose="02020603050405020304" pitchFamily="18" charset="0"/>
              </a:rPr>
              <a:t>Life Cycle of Science and Technology/Engineering (STE) Item</a:t>
            </a:r>
          </a:p>
        </p:txBody>
      </p:sp>
      <p:pic>
        <p:nvPicPr>
          <p:cNvPr id="4" name="Picture 3" descr="The science test development process has many steps, including reviews by educator committees, publications staff, and content experts. ">
            <a:extLst>
              <a:ext uri="{FF2B5EF4-FFF2-40B4-BE49-F238E27FC236}">
                <a16:creationId xmlns:a16="http://schemas.microsoft.com/office/drawing/2014/main" id="{ADD9C095-CF2F-FACC-4567-E779D1EC1F99}"/>
              </a:ext>
            </a:extLst>
          </p:cNvPr>
          <p:cNvPicPr>
            <a:picLocks noChangeAspect="1"/>
          </p:cNvPicPr>
          <p:nvPr/>
        </p:nvPicPr>
        <p:blipFill rotWithShape="1">
          <a:blip r:embed="rId4"/>
          <a:srcRect t="21148"/>
          <a:stretch/>
        </p:blipFill>
        <p:spPr>
          <a:xfrm>
            <a:off x="0" y="1459834"/>
            <a:ext cx="12191130" cy="5398166"/>
          </a:xfrm>
          <a:prstGeom prst="rect">
            <a:avLst/>
          </a:prstGeom>
        </p:spPr>
      </p:pic>
    </p:spTree>
    <p:custDataLst>
      <p:tags r:id="rId1"/>
    </p:custDataLst>
    <p:extLst>
      <p:ext uri="{BB962C8B-B14F-4D97-AF65-F5344CB8AC3E}">
        <p14:creationId xmlns:p14="http://schemas.microsoft.com/office/powerpoint/2010/main" val="405387162"/>
      </p:ext>
    </p:extLst>
  </p:cSld>
  <p:clrMapOvr>
    <a:masterClrMapping/>
  </p:clrMapOvr>
  <mc:AlternateContent xmlns:mc="http://schemas.openxmlformats.org/markup-compatibility/2006" xmlns:p14="http://schemas.microsoft.com/office/powerpoint/2010/main">
    <mc:Choice Requires="p14">
      <p:transition spd="slow" p14:dur="2000" advTm="202398"/>
    </mc:Choice>
    <mc:Fallback xmlns="">
      <p:transition spd="slow" advTm="20239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238812" y="30187"/>
            <a:ext cx="10990385" cy="666348"/>
          </a:xfrm>
        </p:spPr>
        <p:txBody>
          <a:bodyPr>
            <a:normAutofit/>
          </a:bodyPr>
          <a:lstStyle/>
          <a:p>
            <a:r>
              <a:rPr lang="en-US" sz="4000" dirty="0"/>
              <a:t>Scoring Notes</a:t>
            </a:r>
          </a:p>
        </p:txBody>
      </p:sp>
      <p:pic>
        <p:nvPicPr>
          <p:cNvPr id="4" name="Picture 3">
            <a:extLst>
              <a:ext uri="{FF2B5EF4-FFF2-40B4-BE49-F238E27FC236}">
                <a16:creationId xmlns:a16="http://schemas.microsoft.com/office/drawing/2014/main" id="{D8F909C8-578C-4F6C-9F9E-0BC53CD2ED3D}"/>
              </a:ext>
              <a:ext uri="{C183D7F6-B498-43B3-948B-1728B52AA6E4}">
                <adec:decorative xmlns:adec="http://schemas.microsoft.com/office/drawing/2017/decorative" val="1"/>
              </a:ext>
            </a:extLst>
          </p:cNvPr>
          <p:cNvPicPr>
            <a:picLocks noChangeAspect="1"/>
          </p:cNvPicPr>
          <p:nvPr/>
        </p:nvPicPr>
        <p:blipFill rotWithShape="1">
          <a:blip r:embed="rId3"/>
          <a:srcRect r="37420"/>
          <a:stretch/>
        </p:blipFill>
        <p:spPr>
          <a:xfrm>
            <a:off x="100675" y="5919666"/>
            <a:ext cx="1674961" cy="704850"/>
          </a:xfrm>
          <a:prstGeom prst="rect">
            <a:avLst/>
          </a:prstGeom>
        </p:spPr>
      </p:pic>
      <p:pic>
        <p:nvPicPr>
          <p:cNvPr id="5" name="Picture 4">
            <a:extLst>
              <a:ext uri="{FF2B5EF4-FFF2-40B4-BE49-F238E27FC236}">
                <a16:creationId xmlns:a16="http://schemas.microsoft.com/office/drawing/2014/main" id="{790FECE1-0A4C-49DA-B0EF-F761482D24AC}"/>
              </a:ext>
              <a:ext uri="{C183D7F6-B498-43B3-948B-1728B52AA6E4}">
                <adec:decorative xmlns:adec="http://schemas.microsoft.com/office/drawing/2017/decorative" val="1"/>
              </a:ext>
            </a:extLst>
          </p:cNvPr>
          <p:cNvPicPr>
            <a:picLocks noChangeAspect="1"/>
          </p:cNvPicPr>
          <p:nvPr/>
        </p:nvPicPr>
        <p:blipFill rotWithShape="1">
          <a:blip r:embed="rId3"/>
          <a:srcRect r="37420"/>
          <a:stretch/>
        </p:blipFill>
        <p:spPr>
          <a:xfrm>
            <a:off x="1164399" y="5933778"/>
            <a:ext cx="1674961" cy="704850"/>
          </a:xfrm>
          <a:prstGeom prst="rect">
            <a:avLst/>
          </a:prstGeom>
        </p:spPr>
      </p:pic>
      <p:sp>
        <p:nvSpPr>
          <p:cNvPr id="14" name="TextBox 13">
            <a:extLst>
              <a:ext uri="{FF2B5EF4-FFF2-40B4-BE49-F238E27FC236}">
                <a16:creationId xmlns:a16="http://schemas.microsoft.com/office/drawing/2014/main" id="{8926970D-41B4-4629-85B2-9439BD512D01}"/>
              </a:ext>
            </a:extLst>
          </p:cNvPr>
          <p:cNvSpPr txBox="1"/>
          <p:nvPr/>
        </p:nvSpPr>
        <p:spPr>
          <a:xfrm>
            <a:off x="238812" y="505122"/>
            <a:ext cx="11714376" cy="6432530"/>
          </a:xfrm>
          <a:prstGeom prst="rect">
            <a:avLst/>
          </a:prstGeom>
          <a:noFill/>
        </p:spPr>
        <p:txBody>
          <a:bodyPr wrap="square">
            <a:spAutoFit/>
          </a:bodyPr>
          <a:lstStyle/>
          <a:p>
            <a:pPr algn="l"/>
            <a:r>
              <a:rPr lang="en-US" sz="2200" b="1" i="0" dirty="0">
                <a:effectLst/>
                <a:latin typeface="Arial" panose="020B0604020202020204" pitchFamily="34" charset="0"/>
                <a:cs typeface="Arial" panose="020B0604020202020204" pitchFamily="34" charset="0"/>
              </a:rPr>
              <a:t>Part A</a:t>
            </a:r>
            <a:endParaRPr lang="en-US" sz="2200" b="0" i="0" dirty="0">
              <a:effectLst/>
              <a:latin typeface="Arial" panose="020B0604020202020204" pitchFamily="34" charset="0"/>
              <a:cs typeface="Arial" panose="020B0604020202020204" pitchFamily="34" charset="0"/>
            </a:endParaRPr>
          </a:p>
          <a:p>
            <a:pPr algn="l"/>
            <a:r>
              <a:rPr lang="en-US" sz="2200" b="0" i="0" dirty="0">
                <a:effectLst/>
                <a:latin typeface="Arial" panose="020B0604020202020204" pitchFamily="34" charset="0"/>
                <a:cs typeface="Arial" panose="020B0604020202020204" pitchFamily="34" charset="0"/>
              </a:rPr>
              <a:t>Machine scored: will show opposite poles facing each other</a:t>
            </a:r>
          </a:p>
          <a:p>
            <a:pPr algn="l"/>
            <a:endParaRPr lang="en-US" sz="2200" b="1" i="0" dirty="0">
              <a:effectLst/>
              <a:latin typeface="Arial" panose="020B0604020202020204" pitchFamily="34" charset="0"/>
              <a:cs typeface="Arial" panose="020B0604020202020204" pitchFamily="34" charset="0"/>
            </a:endParaRPr>
          </a:p>
          <a:p>
            <a:pPr algn="l"/>
            <a:endParaRPr lang="en-US" sz="2200" b="1" dirty="0">
              <a:latin typeface="Arial" panose="020B0604020202020204" pitchFamily="34" charset="0"/>
              <a:cs typeface="Arial" panose="020B0604020202020204" pitchFamily="34" charset="0"/>
            </a:endParaRPr>
          </a:p>
          <a:p>
            <a:pPr algn="l"/>
            <a:endParaRPr lang="en-US" sz="2200" b="1" i="0" dirty="0">
              <a:effectLst/>
              <a:latin typeface="Arial" panose="020B0604020202020204" pitchFamily="34" charset="0"/>
              <a:cs typeface="Arial" panose="020B0604020202020204" pitchFamily="34" charset="0"/>
            </a:endParaRPr>
          </a:p>
          <a:p>
            <a:pPr algn="l"/>
            <a:r>
              <a:rPr lang="en-US" sz="2200" b="1" i="0" dirty="0">
                <a:effectLst/>
                <a:latin typeface="Arial" panose="020B0604020202020204" pitchFamily="34" charset="0"/>
                <a:cs typeface="Arial" panose="020B0604020202020204" pitchFamily="34" charset="0"/>
              </a:rPr>
              <a:t>Part B</a:t>
            </a:r>
            <a:endParaRPr lang="en-US" sz="2200" b="0" i="0" dirty="0">
              <a:effectLst/>
              <a:latin typeface="Arial" panose="020B0604020202020204" pitchFamily="34" charset="0"/>
              <a:cs typeface="Arial" panose="020B0604020202020204" pitchFamily="34" charset="0"/>
            </a:endParaRPr>
          </a:p>
          <a:p>
            <a:pPr algn="l"/>
            <a:r>
              <a:rPr lang="en-US" sz="2200" b="0" i="0" dirty="0">
                <a:effectLst/>
                <a:latin typeface="Arial" panose="020B0604020202020204" pitchFamily="34" charset="0"/>
                <a:cs typeface="Arial" panose="020B0604020202020204" pitchFamily="34" charset="0"/>
              </a:rPr>
              <a:t>The boats will move toward each other because (any one of the following):</a:t>
            </a:r>
          </a:p>
          <a:p>
            <a:pPr lvl="1">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a magnet attracts/pulls iron.</a:t>
            </a:r>
          </a:p>
          <a:p>
            <a:pPr lvl="1">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iron attracts/pulls a magnet.</a:t>
            </a:r>
          </a:p>
          <a:p>
            <a:pPr lvl="1">
              <a:buFont typeface="Arial" panose="020B0604020202020204" pitchFamily="34" charset="0"/>
              <a:buChar char="•"/>
            </a:pPr>
            <a:r>
              <a:rPr lang="en-US" sz="2200" b="0" i="0" dirty="0">
                <a:effectLst/>
                <a:latin typeface="Arial" panose="020B0604020202020204" pitchFamily="34" charset="0"/>
                <a:cs typeface="Arial" panose="020B0604020202020204" pitchFamily="34" charset="0"/>
              </a:rPr>
              <a:t>iron has a magnetic pull/iron </a:t>
            </a:r>
            <a:r>
              <a:rPr lang="en-US" sz="2200" dirty="0">
                <a:latin typeface="Arial" panose="020B0604020202020204" pitchFamily="34" charset="0"/>
                <a:cs typeface="Arial" panose="020B0604020202020204" pitchFamily="34" charset="0"/>
              </a:rPr>
              <a:t>is</a:t>
            </a:r>
            <a:r>
              <a:rPr lang="en-US" sz="2200" b="0" i="0" dirty="0">
                <a:effectLst/>
                <a:latin typeface="Arial" panose="020B0604020202020204" pitchFamily="34" charset="0"/>
                <a:cs typeface="Arial" panose="020B0604020202020204" pitchFamily="34" charset="0"/>
              </a:rPr>
              <a:t> magnetic.</a:t>
            </a:r>
          </a:p>
          <a:p>
            <a:pPr algn="l">
              <a:buFont typeface="Arial" panose="020B0604020202020204" pitchFamily="34" charset="0"/>
              <a:buChar char="•"/>
            </a:pPr>
            <a:endParaRPr lang="en-US" sz="800" b="0" i="0" dirty="0">
              <a:effectLst/>
              <a:latin typeface="Arial" panose="020B0604020202020204" pitchFamily="34" charset="0"/>
              <a:cs typeface="Arial" panose="020B0604020202020204" pitchFamily="34" charset="0"/>
            </a:endParaRPr>
          </a:p>
          <a:p>
            <a:pPr algn="l"/>
            <a:r>
              <a:rPr lang="en-US" sz="2200" b="1" i="0" dirty="0">
                <a:effectLst/>
                <a:latin typeface="Arial" panose="020B0604020202020204" pitchFamily="34" charset="0"/>
                <a:cs typeface="Arial" panose="020B0604020202020204" pitchFamily="34" charset="0"/>
              </a:rPr>
              <a:t>Part C</a:t>
            </a:r>
            <a:endParaRPr lang="en-US" sz="2200" b="0" i="0" dirty="0">
              <a:effectLst/>
              <a:latin typeface="Arial" panose="020B0604020202020204" pitchFamily="34" charset="0"/>
              <a:cs typeface="Arial" panose="020B0604020202020204" pitchFamily="34" charset="0"/>
            </a:endParaRPr>
          </a:p>
          <a:p>
            <a:pPr algn="l"/>
            <a:r>
              <a:rPr lang="en-US" sz="2200" b="0" i="0" dirty="0">
                <a:effectLst/>
                <a:latin typeface="Arial" panose="020B0604020202020204" pitchFamily="34" charset="0"/>
                <a:cs typeface="Arial" panose="020B0604020202020204" pitchFamily="34" charset="0"/>
              </a:rPr>
              <a:t>The stored magnetic energy was converted into kinetic energy/mechanical energy because the boats were moving.</a:t>
            </a:r>
          </a:p>
          <a:p>
            <a:pPr algn="l"/>
            <a:r>
              <a:rPr lang="en-US" sz="2200" b="0" i="0" dirty="0">
                <a:effectLst/>
                <a:latin typeface="Arial" panose="020B0604020202020204" pitchFamily="34" charset="0"/>
                <a:cs typeface="Arial" panose="020B0604020202020204" pitchFamily="34" charset="0"/>
              </a:rPr>
              <a:t>Note: Accept "motion energy" as kinetic energy.</a:t>
            </a:r>
          </a:p>
          <a:p>
            <a:pPr algn="l"/>
            <a:endParaRPr lang="en-US" sz="800" dirty="0">
              <a:latin typeface="Arial" panose="020B0604020202020204" pitchFamily="34" charset="0"/>
              <a:cs typeface="Arial" panose="020B0604020202020204" pitchFamily="34" charset="0"/>
            </a:endParaRPr>
          </a:p>
          <a:p>
            <a:r>
              <a:rPr lang="en-US" sz="2200" b="0" i="0" dirty="0">
                <a:effectLst/>
                <a:latin typeface="Arial" panose="020B0604020202020204" pitchFamily="34" charset="0"/>
                <a:cs typeface="Arial" panose="020B0604020202020204" pitchFamily="34" charset="0"/>
              </a:rPr>
              <a:t>Each part is worth 1 point.</a:t>
            </a:r>
          </a:p>
          <a:p>
            <a:r>
              <a:rPr lang="en-US" sz="2200" dirty="0">
                <a:latin typeface="Arial" panose="020B0604020202020204" pitchFamily="34" charset="0"/>
                <a:cs typeface="Arial" panose="020B0604020202020204" pitchFamily="34" charset="0"/>
              </a:rPr>
              <a:t>Note: For a score going from 0-1, a correct description in Part B and identification in Part C, without explanations, is creditable. </a:t>
            </a:r>
          </a:p>
          <a:p>
            <a:pPr algn="l"/>
            <a:endParaRPr lang="en-US" sz="2200" b="0" i="0" dirty="0">
              <a:effectLst/>
              <a:latin typeface="Arial" panose="020B0604020202020204" pitchFamily="34" charset="0"/>
              <a:cs typeface="Arial" panose="020B0604020202020204" pitchFamily="34" charset="0"/>
            </a:endParaRPr>
          </a:p>
        </p:txBody>
      </p:sp>
      <p:pic>
        <p:nvPicPr>
          <p:cNvPr id="15" name="Picture 14" descr="The boats in the tank of water two possible correct orientations of a magnet in each boat. ">
            <a:extLst>
              <a:ext uri="{FF2B5EF4-FFF2-40B4-BE49-F238E27FC236}">
                <a16:creationId xmlns:a16="http://schemas.microsoft.com/office/drawing/2014/main" id="{327132E7-A48B-4932-B8CD-990D86977115}"/>
              </a:ext>
            </a:extLst>
          </p:cNvPr>
          <p:cNvPicPr>
            <a:picLocks noChangeAspect="1"/>
          </p:cNvPicPr>
          <p:nvPr/>
        </p:nvPicPr>
        <p:blipFill>
          <a:blip r:embed="rId4"/>
          <a:stretch>
            <a:fillRect/>
          </a:stretch>
        </p:blipFill>
        <p:spPr>
          <a:xfrm>
            <a:off x="2240757" y="1329736"/>
            <a:ext cx="6157732" cy="925975"/>
          </a:xfrm>
          <a:prstGeom prst="rect">
            <a:avLst/>
          </a:prstGeom>
        </p:spPr>
      </p:pic>
    </p:spTree>
    <p:extLst>
      <p:ext uri="{BB962C8B-B14F-4D97-AF65-F5344CB8AC3E}">
        <p14:creationId xmlns:p14="http://schemas.microsoft.com/office/powerpoint/2010/main" val="16253457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165469" y="136679"/>
            <a:ext cx="11290907" cy="654153"/>
          </a:xfrm>
        </p:spPr>
        <p:txBody>
          <a:bodyPr>
            <a:normAutofit fontScale="90000"/>
          </a:bodyPr>
          <a:lstStyle/>
          <a:p>
            <a:r>
              <a:rPr lang="en-US" sz="4400" dirty="0"/>
              <a:t>Anchor Score 3</a:t>
            </a:r>
          </a:p>
        </p:txBody>
      </p:sp>
      <p:pic>
        <p:nvPicPr>
          <p:cNvPr id="4" name="Picture 3" descr="Item with sample student work that received a score of 3">
            <a:extLst>
              <a:ext uri="{FF2B5EF4-FFF2-40B4-BE49-F238E27FC236}">
                <a16:creationId xmlns:a16="http://schemas.microsoft.com/office/drawing/2014/main" id="{334C7FE4-C0F7-A883-7F99-E9D0E4972363}"/>
              </a:ext>
            </a:extLst>
          </p:cNvPr>
          <p:cNvPicPr>
            <a:picLocks noChangeAspect="1"/>
          </p:cNvPicPr>
          <p:nvPr/>
        </p:nvPicPr>
        <p:blipFill rotWithShape="1">
          <a:blip r:embed="rId3"/>
          <a:srcRect t="11531"/>
          <a:stretch/>
        </p:blipFill>
        <p:spPr>
          <a:xfrm>
            <a:off x="14850" y="790832"/>
            <a:ext cx="12162300" cy="6067168"/>
          </a:xfrm>
          <a:prstGeom prst="rect">
            <a:avLst/>
          </a:prstGeom>
        </p:spPr>
      </p:pic>
    </p:spTree>
    <p:extLst>
      <p:ext uri="{BB962C8B-B14F-4D97-AF65-F5344CB8AC3E}">
        <p14:creationId xmlns:p14="http://schemas.microsoft.com/office/powerpoint/2010/main" val="356582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165469" y="136679"/>
            <a:ext cx="11290907" cy="654153"/>
          </a:xfrm>
        </p:spPr>
        <p:txBody>
          <a:bodyPr>
            <a:normAutofit fontScale="90000"/>
          </a:bodyPr>
          <a:lstStyle/>
          <a:p>
            <a:r>
              <a:rPr lang="en-US" sz="4400" dirty="0"/>
              <a:t>Anchor Score 2</a:t>
            </a:r>
          </a:p>
        </p:txBody>
      </p:sp>
      <p:pic>
        <p:nvPicPr>
          <p:cNvPr id="5" name="Picture 4" descr="Item with sample student work that received a score of 2">
            <a:extLst>
              <a:ext uri="{FF2B5EF4-FFF2-40B4-BE49-F238E27FC236}">
                <a16:creationId xmlns:a16="http://schemas.microsoft.com/office/drawing/2014/main" id="{6CACB913-535C-7E46-BEBA-7B1824FC31A7}"/>
              </a:ext>
            </a:extLst>
          </p:cNvPr>
          <p:cNvPicPr>
            <a:picLocks noChangeAspect="1"/>
          </p:cNvPicPr>
          <p:nvPr/>
        </p:nvPicPr>
        <p:blipFill rotWithShape="1">
          <a:blip r:embed="rId3"/>
          <a:srcRect t="11531"/>
          <a:stretch/>
        </p:blipFill>
        <p:spPr>
          <a:xfrm>
            <a:off x="19027" y="790832"/>
            <a:ext cx="12153946" cy="6067168"/>
          </a:xfrm>
          <a:prstGeom prst="rect">
            <a:avLst/>
          </a:prstGeom>
        </p:spPr>
      </p:pic>
    </p:spTree>
    <p:extLst>
      <p:ext uri="{BB962C8B-B14F-4D97-AF65-F5344CB8AC3E}">
        <p14:creationId xmlns:p14="http://schemas.microsoft.com/office/powerpoint/2010/main" val="17173827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165469" y="136679"/>
            <a:ext cx="11290907" cy="654153"/>
          </a:xfrm>
        </p:spPr>
        <p:txBody>
          <a:bodyPr>
            <a:normAutofit fontScale="90000"/>
          </a:bodyPr>
          <a:lstStyle/>
          <a:p>
            <a:r>
              <a:rPr lang="en-US" sz="4400" dirty="0"/>
              <a:t>Anchor Score 1</a:t>
            </a:r>
          </a:p>
        </p:txBody>
      </p:sp>
      <p:pic>
        <p:nvPicPr>
          <p:cNvPr id="5" name="Picture 4" descr="Item with sample student work that received a score of 1">
            <a:extLst>
              <a:ext uri="{FF2B5EF4-FFF2-40B4-BE49-F238E27FC236}">
                <a16:creationId xmlns:a16="http://schemas.microsoft.com/office/drawing/2014/main" id="{AAA2B957-712C-2E71-3183-06DB32D4EA7C}"/>
              </a:ext>
            </a:extLst>
          </p:cNvPr>
          <p:cNvPicPr>
            <a:picLocks noChangeAspect="1"/>
          </p:cNvPicPr>
          <p:nvPr/>
        </p:nvPicPr>
        <p:blipFill rotWithShape="1">
          <a:blip r:embed="rId3"/>
          <a:srcRect t="11531"/>
          <a:stretch/>
        </p:blipFill>
        <p:spPr>
          <a:xfrm>
            <a:off x="9733" y="790832"/>
            <a:ext cx="12172533" cy="6067168"/>
          </a:xfrm>
          <a:prstGeom prst="rect">
            <a:avLst/>
          </a:prstGeom>
        </p:spPr>
      </p:pic>
    </p:spTree>
    <p:extLst>
      <p:ext uri="{BB962C8B-B14F-4D97-AF65-F5344CB8AC3E}">
        <p14:creationId xmlns:p14="http://schemas.microsoft.com/office/powerpoint/2010/main" val="1853436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165469" y="136679"/>
            <a:ext cx="11290907" cy="654153"/>
          </a:xfrm>
        </p:spPr>
        <p:txBody>
          <a:bodyPr>
            <a:normAutofit fontScale="90000"/>
          </a:bodyPr>
          <a:lstStyle/>
          <a:p>
            <a:r>
              <a:rPr lang="en-US" sz="4400" dirty="0"/>
              <a:t>Anchor Score 0</a:t>
            </a:r>
          </a:p>
        </p:txBody>
      </p:sp>
      <p:pic>
        <p:nvPicPr>
          <p:cNvPr id="5" name="Picture 4" descr="Item with sample student work that received a score of 0">
            <a:extLst>
              <a:ext uri="{FF2B5EF4-FFF2-40B4-BE49-F238E27FC236}">
                <a16:creationId xmlns:a16="http://schemas.microsoft.com/office/drawing/2014/main" id="{27287E1E-DD18-C6DD-986D-974FAA92B532}"/>
              </a:ext>
            </a:extLst>
          </p:cNvPr>
          <p:cNvPicPr>
            <a:picLocks noChangeAspect="1"/>
          </p:cNvPicPr>
          <p:nvPr/>
        </p:nvPicPr>
        <p:blipFill rotWithShape="1">
          <a:blip r:embed="rId3"/>
          <a:srcRect t="11531"/>
          <a:stretch/>
        </p:blipFill>
        <p:spPr>
          <a:xfrm>
            <a:off x="11616" y="790832"/>
            <a:ext cx="12168768" cy="6067168"/>
          </a:xfrm>
          <a:prstGeom prst="rect">
            <a:avLst/>
          </a:prstGeom>
        </p:spPr>
      </p:pic>
    </p:spTree>
    <p:extLst>
      <p:ext uri="{BB962C8B-B14F-4D97-AF65-F5344CB8AC3E}">
        <p14:creationId xmlns:p14="http://schemas.microsoft.com/office/powerpoint/2010/main" val="24215773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163973"/>
            <a:ext cx="10990385" cy="800851"/>
          </a:xfrm>
        </p:spPr>
        <p:txBody>
          <a:bodyPr>
            <a:normAutofit/>
          </a:bodyPr>
          <a:lstStyle/>
          <a:p>
            <a:r>
              <a:rPr lang="en-US" sz="4400"/>
              <a:t>Individual Scoring of Student Responses</a:t>
            </a:r>
            <a:endParaRPr lang="en-US" sz="4400">
              <a:solidFill>
                <a:srgbClr val="FF0000"/>
              </a:solidFill>
            </a:endParaRP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1" y="1791203"/>
            <a:ext cx="10990385" cy="3275594"/>
          </a:xfrm>
        </p:spPr>
        <p:txBody>
          <a:bodyPr vert="horz" lIns="91440" tIns="45720" rIns="91440" bIns="45720" rtlCol="0" anchor="t">
            <a:normAutofit/>
          </a:bodyPr>
          <a:lstStyle/>
          <a:p>
            <a:pPr marL="457200" indent="-457200">
              <a:spcBef>
                <a:spcPts val="600"/>
              </a:spcBef>
              <a:spcAft>
                <a:spcPts val="600"/>
              </a:spcAft>
              <a:buFont typeface="Arial" panose="020B0604020202020204" pitchFamily="34" charset="0"/>
              <a:buChar char="•"/>
            </a:pPr>
            <a:r>
              <a:rPr lang="en-US" altLang="en-US" sz="3000">
                <a:latin typeface="Arial"/>
                <a:cs typeface="Arial"/>
              </a:rPr>
              <a:t>Use scoring notes and anchor papers to score the student responses in the PDF emailed to you. We also put the PDF in the chat</a:t>
            </a:r>
            <a:endParaRPr lang="en-US" altLang="en-US" sz="3000"/>
          </a:p>
          <a:p>
            <a:pPr marL="457200" indent="-457200">
              <a:spcBef>
                <a:spcPts val="600"/>
              </a:spcBef>
              <a:spcAft>
                <a:spcPts val="600"/>
              </a:spcAft>
              <a:buFont typeface="Arial" panose="020B0604020202020204" pitchFamily="34" charset="0"/>
              <a:buChar char="•"/>
            </a:pPr>
            <a:r>
              <a:rPr lang="en-US" altLang="en-US" sz="3000">
                <a:latin typeface="Arial"/>
                <a:cs typeface="Arial"/>
              </a:rPr>
              <a:t>Responses are from actual students</a:t>
            </a:r>
          </a:p>
          <a:p>
            <a:pPr marL="457200" indent="-457200">
              <a:spcBef>
                <a:spcPts val="600"/>
              </a:spcBef>
              <a:spcAft>
                <a:spcPts val="600"/>
              </a:spcAft>
              <a:buFont typeface="Arial" panose="020B0604020202020204" pitchFamily="34" charset="0"/>
              <a:buChar char="•"/>
            </a:pPr>
            <a:r>
              <a:rPr lang="en-US" altLang="en-US" sz="3000">
                <a:latin typeface="Arial"/>
                <a:cs typeface="Arial"/>
              </a:rPr>
              <a:t>Enter the scores you give each response into the poll</a:t>
            </a:r>
          </a:p>
          <a:p>
            <a:pPr marL="457200" indent="-457200">
              <a:lnSpc>
                <a:spcPct val="90000"/>
              </a:lnSpc>
              <a:spcBef>
                <a:spcPts val="600"/>
              </a:spcBef>
              <a:spcAft>
                <a:spcPts val="600"/>
              </a:spcAft>
              <a:buFont typeface="Arial" panose="020B0604020202020204" pitchFamily="34" charset="0"/>
              <a:buChar char="•"/>
            </a:pPr>
            <a:r>
              <a:rPr lang="en-US" altLang="en-US" sz="3000">
                <a:latin typeface="Arial"/>
                <a:cs typeface="Arial"/>
              </a:rPr>
              <a:t>Review of poll results and scores</a:t>
            </a:r>
            <a:endParaRPr lang="en-US" sz="3000">
              <a:latin typeface="Arial"/>
              <a:cs typeface="Arial"/>
            </a:endParaRPr>
          </a:p>
        </p:txBody>
      </p:sp>
    </p:spTree>
    <p:extLst>
      <p:ext uri="{BB962C8B-B14F-4D97-AF65-F5344CB8AC3E}">
        <p14:creationId xmlns:p14="http://schemas.microsoft.com/office/powerpoint/2010/main" val="1812368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dirty="0">
                <a:latin typeface="Arial"/>
                <a:cs typeface="Arial"/>
              </a:rPr>
              <a:t>Response A –Page 24</a:t>
            </a:r>
          </a:p>
        </p:txBody>
      </p:sp>
      <p:pic>
        <p:nvPicPr>
          <p:cNvPr id="4" name="Picture 3" descr="sample student work">
            <a:extLst>
              <a:ext uri="{FF2B5EF4-FFF2-40B4-BE49-F238E27FC236}">
                <a16:creationId xmlns:a16="http://schemas.microsoft.com/office/drawing/2014/main" id="{77DE9F61-ABD1-8619-0088-45BBB7433685}"/>
              </a:ext>
            </a:extLst>
          </p:cNvPr>
          <p:cNvPicPr>
            <a:picLocks noChangeAspect="1"/>
          </p:cNvPicPr>
          <p:nvPr/>
        </p:nvPicPr>
        <p:blipFill rotWithShape="1">
          <a:blip r:embed="rId3"/>
          <a:srcRect t="14872"/>
          <a:stretch/>
        </p:blipFill>
        <p:spPr>
          <a:xfrm>
            <a:off x="48491" y="1019908"/>
            <a:ext cx="12095018" cy="5838092"/>
          </a:xfrm>
          <a:prstGeom prst="rect">
            <a:avLst/>
          </a:prstGeom>
        </p:spPr>
      </p:pic>
    </p:spTree>
    <p:extLst>
      <p:ext uri="{BB962C8B-B14F-4D97-AF65-F5344CB8AC3E}">
        <p14:creationId xmlns:p14="http://schemas.microsoft.com/office/powerpoint/2010/main" val="29285384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dirty="0">
                <a:latin typeface="Arial"/>
                <a:cs typeface="Arial"/>
              </a:rPr>
              <a:t>Response B –Page 25</a:t>
            </a:r>
          </a:p>
        </p:txBody>
      </p:sp>
      <p:pic>
        <p:nvPicPr>
          <p:cNvPr id="7" name="Picture 6" descr="sample student response">
            <a:extLst>
              <a:ext uri="{FF2B5EF4-FFF2-40B4-BE49-F238E27FC236}">
                <a16:creationId xmlns:a16="http://schemas.microsoft.com/office/drawing/2014/main" id="{4E5A9650-C027-6312-AC9A-0D5CE08E388C}"/>
              </a:ext>
            </a:extLst>
          </p:cNvPr>
          <p:cNvPicPr>
            <a:picLocks noChangeAspect="1"/>
          </p:cNvPicPr>
          <p:nvPr/>
        </p:nvPicPr>
        <p:blipFill rotWithShape="1">
          <a:blip r:embed="rId3"/>
          <a:srcRect t="14872"/>
          <a:stretch/>
        </p:blipFill>
        <p:spPr>
          <a:xfrm>
            <a:off x="9733" y="1019908"/>
            <a:ext cx="12172533" cy="5838092"/>
          </a:xfrm>
          <a:prstGeom prst="rect">
            <a:avLst/>
          </a:prstGeom>
        </p:spPr>
      </p:pic>
    </p:spTree>
    <p:extLst>
      <p:ext uri="{BB962C8B-B14F-4D97-AF65-F5344CB8AC3E}">
        <p14:creationId xmlns:p14="http://schemas.microsoft.com/office/powerpoint/2010/main" val="732522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dirty="0">
                <a:latin typeface="Arial"/>
                <a:cs typeface="Arial"/>
              </a:rPr>
              <a:t>Response C –Page 26</a:t>
            </a:r>
          </a:p>
        </p:txBody>
      </p:sp>
      <p:pic>
        <p:nvPicPr>
          <p:cNvPr id="5" name="Picture 4" descr="sample student work">
            <a:extLst>
              <a:ext uri="{FF2B5EF4-FFF2-40B4-BE49-F238E27FC236}">
                <a16:creationId xmlns:a16="http://schemas.microsoft.com/office/drawing/2014/main" id="{91AC0D63-A2E1-EC98-869B-178ADF954043}"/>
              </a:ext>
            </a:extLst>
          </p:cNvPr>
          <p:cNvPicPr>
            <a:picLocks noChangeAspect="1"/>
          </p:cNvPicPr>
          <p:nvPr/>
        </p:nvPicPr>
        <p:blipFill rotWithShape="1">
          <a:blip r:embed="rId3"/>
          <a:srcRect t="16434"/>
          <a:stretch/>
        </p:blipFill>
        <p:spPr>
          <a:xfrm>
            <a:off x="13905" y="1127050"/>
            <a:ext cx="12164190" cy="5730949"/>
          </a:xfrm>
          <a:prstGeom prst="rect">
            <a:avLst/>
          </a:prstGeom>
        </p:spPr>
      </p:pic>
    </p:spTree>
    <p:extLst>
      <p:ext uri="{BB962C8B-B14F-4D97-AF65-F5344CB8AC3E}">
        <p14:creationId xmlns:p14="http://schemas.microsoft.com/office/powerpoint/2010/main" val="795561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dirty="0">
                <a:latin typeface="Arial"/>
                <a:cs typeface="Arial"/>
              </a:rPr>
              <a:t>Response D –Page 27</a:t>
            </a:r>
          </a:p>
        </p:txBody>
      </p:sp>
      <p:pic>
        <p:nvPicPr>
          <p:cNvPr id="5" name="Picture 4" descr="sample student response">
            <a:extLst>
              <a:ext uri="{FF2B5EF4-FFF2-40B4-BE49-F238E27FC236}">
                <a16:creationId xmlns:a16="http://schemas.microsoft.com/office/drawing/2014/main" id="{ECD602D5-BD89-4B3A-B6DF-2F284F94D51A}"/>
              </a:ext>
            </a:extLst>
          </p:cNvPr>
          <p:cNvPicPr>
            <a:picLocks noChangeAspect="1"/>
          </p:cNvPicPr>
          <p:nvPr/>
        </p:nvPicPr>
        <p:blipFill rotWithShape="1">
          <a:blip r:embed="rId3"/>
          <a:srcRect t="16279"/>
          <a:stretch/>
        </p:blipFill>
        <p:spPr>
          <a:xfrm>
            <a:off x="29628" y="1116418"/>
            <a:ext cx="12132744" cy="5741581"/>
          </a:xfrm>
          <a:prstGeom prst="rect">
            <a:avLst/>
          </a:prstGeom>
        </p:spPr>
      </p:pic>
    </p:spTree>
    <p:extLst>
      <p:ext uri="{BB962C8B-B14F-4D97-AF65-F5344CB8AC3E}">
        <p14:creationId xmlns:p14="http://schemas.microsoft.com/office/powerpoint/2010/main" val="401125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400"/>
              <a:t>Constructed-Response (CR) Questions</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0" y="1266092"/>
            <a:ext cx="10990385" cy="5010882"/>
          </a:xfrm>
        </p:spPr>
        <p:txBody>
          <a:bodyPr vert="horz" lIns="91440" tIns="45720" rIns="91440" bIns="45720" rtlCol="0" anchor="t">
            <a:noAutofit/>
          </a:bodyPr>
          <a:lstStyle/>
          <a:p>
            <a:pPr marL="457200" indent="-457200">
              <a:spcBef>
                <a:spcPts val="600"/>
              </a:spcBef>
              <a:spcAft>
                <a:spcPts val="600"/>
              </a:spcAft>
              <a:buFont typeface="Arial" panose="020B0604020202020204" pitchFamily="34" charset="0"/>
              <a:buChar char="•"/>
            </a:pPr>
            <a:r>
              <a:rPr lang="en-US" altLang="en-US" sz="3000" dirty="0"/>
              <a:t>Students write a response to a multi-part question</a:t>
            </a:r>
            <a:endParaRPr lang="en-US" sz="3000" dirty="0"/>
          </a:p>
          <a:p>
            <a:pPr marL="457200" indent="-457200">
              <a:spcBef>
                <a:spcPts val="600"/>
              </a:spcBef>
              <a:spcAft>
                <a:spcPts val="600"/>
              </a:spcAft>
              <a:buFont typeface="Arial" panose="020B0604020202020204" pitchFamily="34" charset="0"/>
              <a:buChar char="•"/>
            </a:pPr>
            <a:r>
              <a:rPr lang="en-US" sz="3000" dirty="0"/>
              <a:t>Scored holistically with partial credit</a:t>
            </a:r>
          </a:p>
          <a:p>
            <a:pPr marL="457200" indent="-457200">
              <a:spcBef>
                <a:spcPts val="600"/>
              </a:spcBef>
              <a:spcAft>
                <a:spcPts val="600"/>
              </a:spcAft>
              <a:buFont typeface="Arial" panose="020B0604020202020204" pitchFamily="34" charset="0"/>
              <a:buChar char="•"/>
            </a:pPr>
            <a:r>
              <a:rPr lang="en-US" sz="3000" dirty="0"/>
              <a:t>Often ask students to explain their reasoning, use evidence from data, or show their work</a:t>
            </a:r>
          </a:p>
        </p:txBody>
      </p:sp>
      <p:pic>
        <p:nvPicPr>
          <p:cNvPr id="11" name="Picture 10" descr="Sample layout of a computer-based item">
            <a:extLst>
              <a:ext uri="{FF2B5EF4-FFF2-40B4-BE49-F238E27FC236}">
                <a16:creationId xmlns:a16="http://schemas.microsoft.com/office/drawing/2014/main" id="{0605918E-31F6-4A11-A8C0-D5B31FC3AE34}"/>
              </a:ext>
            </a:extLst>
          </p:cNvPr>
          <p:cNvPicPr>
            <a:picLocks noChangeAspect="1"/>
          </p:cNvPicPr>
          <p:nvPr/>
        </p:nvPicPr>
        <p:blipFill>
          <a:blip r:embed="rId3"/>
          <a:stretch>
            <a:fillRect/>
          </a:stretch>
        </p:blipFill>
        <p:spPr>
          <a:xfrm>
            <a:off x="2184400" y="3371628"/>
            <a:ext cx="2352065" cy="2808285"/>
          </a:xfrm>
          <a:prstGeom prst="rect">
            <a:avLst/>
          </a:prstGeom>
        </p:spPr>
      </p:pic>
      <p:sp>
        <p:nvSpPr>
          <p:cNvPr id="12" name="TextBox 11">
            <a:extLst>
              <a:ext uri="{FF2B5EF4-FFF2-40B4-BE49-F238E27FC236}">
                <a16:creationId xmlns:a16="http://schemas.microsoft.com/office/drawing/2014/main" id="{1BEEC876-5DF8-4712-82A5-2E7FF4D4EF2C}"/>
              </a:ext>
            </a:extLst>
          </p:cNvPr>
          <p:cNvSpPr txBox="1"/>
          <p:nvPr/>
        </p:nvSpPr>
        <p:spPr>
          <a:xfrm>
            <a:off x="3864930" y="3402201"/>
            <a:ext cx="646331" cy="369332"/>
          </a:xfrm>
          <a:prstGeom prst="rect">
            <a:avLst/>
          </a:prstGeom>
          <a:solidFill>
            <a:schemeClr val="bg1"/>
          </a:solidFill>
          <a:ln>
            <a:solidFill>
              <a:srgbClr val="000000"/>
            </a:solidFill>
          </a:ln>
        </p:spPr>
        <p:txBody>
          <a:bodyPr wrap="none" rtlCol="0">
            <a:spAutoFit/>
          </a:bodyPr>
          <a:lstStyle/>
          <a:p>
            <a:r>
              <a:rPr lang="en-US">
                <a:latin typeface="Arial" panose="020B0604020202020204" pitchFamily="34" charset="0"/>
                <a:cs typeface="Arial" panose="020B0604020202020204" pitchFamily="34" charset="0"/>
              </a:rPr>
              <a:t>CBT</a:t>
            </a:r>
          </a:p>
        </p:txBody>
      </p:sp>
      <p:pic>
        <p:nvPicPr>
          <p:cNvPr id="9" name="Picture 8" descr="Sample layout for a paper-based item">
            <a:extLst>
              <a:ext uri="{FF2B5EF4-FFF2-40B4-BE49-F238E27FC236}">
                <a16:creationId xmlns:a16="http://schemas.microsoft.com/office/drawing/2014/main" id="{2321D0B7-9364-4600-9378-0F4D42340AC4}"/>
              </a:ext>
            </a:extLst>
          </p:cNvPr>
          <p:cNvPicPr>
            <a:picLocks noChangeAspect="1"/>
          </p:cNvPicPr>
          <p:nvPr/>
        </p:nvPicPr>
        <p:blipFill>
          <a:blip r:embed="rId4"/>
          <a:stretch>
            <a:fillRect/>
          </a:stretch>
        </p:blipFill>
        <p:spPr>
          <a:xfrm>
            <a:off x="5132387" y="3356604"/>
            <a:ext cx="4911716" cy="2808285"/>
          </a:xfrm>
          <a:prstGeom prst="rect">
            <a:avLst/>
          </a:prstGeom>
        </p:spPr>
      </p:pic>
      <p:sp>
        <p:nvSpPr>
          <p:cNvPr id="13" name="TextBox 12">
            <a:extLst>
              <a:ext uri="{FF2B5EF4-FFF2-40B4-BE49-F238E27FC236}">
                <a16:creationId xmlns:a16="http://schemas.microsoft.com/office/drawing/2014/main" id="{2B2C6465-0DC5-4F23-AEAA-0B7F258AD736}"/>
              </a:ext>
            </a:extLst>
          </p:cNvPr>
          <p:cNvSpPr txBox="1"/>
          <p:nvPr/>
        </p:nvSpPr>
        <p:spPr>
          <a:xfrm>
            <a:off x="9374093" y="3371628"/>
            <a:ext cx="633507" cy="369332"/>
          </a:xfrm>
          <a:prstGeom prst="rect">
            <a:avLst/>
          </a:prstGeom>
          <a:solidFill>
            <a:schemeClr val="bg1"/>
          </a:solidFill>
          <a:ln>
            <a:solidFill>
              <a:srgbClr val="000000"/>
            </a:solidFill>
          </a:ln>
        </p:spPr>
        <p:txBody>
          <a:bodyPr wrap="none" rtlCol="0">
            <a:spAutoFit/>
          </a:bodyPr>
          <a:lstStyle/>
          <a:p>
            <a:r>
              <a:rPr lang="en-US">
                <a:latin typeface="Arial" panose="020B0604020202020204" pitchFamily="34" charset="0"/>
                <a:cs typeface="Arial" panose="020B0604020202020204" pitchFamily="34" charset="0"/>
              </a:rPr>
              <a:t>PBT</a:t>
            </a:r>
          </a:p>
        </p:txBody>
      </p:sp>
    </p:spTree>
    <p:extLst>
      <p:ext uri="{BB962C8B-B14F-4D97-AF65-F5344CB8AC3E}">
        <p14:creationId xmlns:p14="http://schemas.microsoft.com/office/powerpoint/2010/main" val="2658138095"/>
      </p:ext>
    </p:extLst>
  </p:cSld>
  <p:clrMapOvr>
    <a:masterClrMapping/>
  </p:clrMapOvr>
  <mc:AlternateContent xmlns:mc="http://schemas.openxmlformats.org/markup-compatibility/2006" xmlns:p14="http://schemas.microsoft.com/office/powerpoint/2010/main">
    <mc:Choice Requires="p14">
      <p:transition spd="slow" p14:dur="2000" advTm="109719"/>
    </mc:Choice>
    <mc:Fallback xmlns="">
      <p:transition spd="slow" advTm="10971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dirty="0">
                <a:latin typeface="Arial"/>
                <a:cs typeface="Arial"/>
              </a:rPr>
              <a:t>Response E –Page 28</a:t>
            </a:r>
          </a:p>
        </p:txBody>
      </p:sp>
      <p:pic>
        <p:nvPicPr>
          <p:cNvPr id="5" name="Picture 4" descr="sample student response">
            <a:extLst>
              <a:ext uri="{FF2B5EF4-FFF2-40B4-BE49-F238E27FC236}">
                <a16:creationId xmlns:a16="http://schemas.microsoft.com/office/drawing/2014/main" id="{66F62A1E-AE12-D106-6BDA-DED06FA4DDC0}"/>
              </a:ext>
            </a:extLst>
          </p:cNvPr>
          <p:cNvPicPr>
            <a:picLocks noChangeAspect="1"/>
          </p:cNvPicPr>
          <p:nvPr/>
        </p:nvPicPr>
        <p:blipFill rotWithShape="1">
          <a:blip r:embed="rId3"/>
          <a:srcRect t="16124"/>
          <a:stretch/>
        </p:blipFill>
        <p:spPr>
          <a:xfrm>
            <a:off x="25461" y="1105786"/>
            <a:ext cx="12141077" cy="5752214"/>
          </a:xfrm>
          <a:prstGeom prst="rect">
            <a:avLst/>
          </a:prstGeom>
        </p:spPr>
      </p:pic>
    </p:spTree>
    <p:extLst>
      <p:ext uri="{BB962C8B-B14F-4D97-AF65-F5344CB8AC3E}">
        <p14:creationId xmlns:p14="http://schemas.microsoft.com/office/powerpoint/2010/main" val="2611739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000" dirty="0">
                <a:latin typeface="Arial"/>
                <a:cs typeface="Arial"/>
              </a:rPr>
              <a:t>Response F –Page 29</a:t>
            </a:r>
          </a:p>
        </p:txBody>
      </p:sp>
      <p:pic>
        <p:nvPicPr>
          <p:cNvPr id="7" name="Picture 6" descr="sample student response">
            <a:extLst>
              <a:ext uri="{FF2B5EF4-FFF2-40B4-BE49-F238E27FC236}">
                <a16:creationId xmlns:a16="http://schemas.microsoft.com/office/drawing/2014/main" id="{EA437182-34FD-E9CB-106E-C15D42899914}"/>
              </a:ext>
            </a:extLst>
          </p:cNvPr>
          <p:cNvPicPr>
            <a:picLocks noChangeAspect="1"/>
          </p:cNvPicPr>
          <p:nvPr/>
        </p:nvPicPr>
        <p:blipFill rotWithShape="1">
          <a:blip r:embed="rId3"/>
          <a:srcRect t="15969"/>
          <a:stretch/>
        </p:blipFill>
        <p:spPr>
          <a:xfrm>
            <a:off x="1" y="1083068"/>
            <a:ext cx="12166538" cy="5774932"/>
          </a:xfrm>
          <a:prstGeom prst="rect">
            <a:avLst/>
          </a:prstGeom>
        </p:spPr>
      </p:pic>
    </p:spTree>
    <p:extLst>
      <p:ext uri="{BB962C8B-B14F-4D97-AF65-F5344CB8AC3E}">
        <p14:creationId xmlns:p14="http://schemas.microsoft.com/office/powerpoint/2010/main" val="3629591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400"/>
              <a:t>Resources on DESE Website</a:t>
            </a:r>
          </a:p>
        </p:txBody>
      </p:sp>
      <p:graphicFrame>
        <p:nvGraphicFramePr>
          <p:cNvPr id="4" name="Table 4">
            <a:extLst>
              <a:ext uri="{FF2B5EF4-FFF2-40B4-BE49-F238E27FC236}">
                <a16:creationId xmlns:a16="http://schemas.microsoft.com/office/drawing/2014/main" id="{19AB9AEB-BAEB-4FAE-B514-B789DF6881C7}"/>
              </a:ext>
            </a:extLst>
          </p:cNvPr>
          <p:cNvGraphicFramePr>
            <a:graphicFrameLocks noGrp="1"/>
          </p:cNvGraphicFramePr>
          <p:nvPr>
            <p:extLst>
              <p:ext uri="{D42A27DB-BD31-4B8C-83A1-F6EECF244321}">
                <p14:modId xmlns:p14="http://schemas.microsoft.com/office/powerpoint/2010/main" val="3176525756"/>
              </p:ext>
            </p:extLst>
          </p:nvPr>
        </p:nvGraphicFramePr>
        <p:xfrm>
          <a:off x="465991" y="1437006"/>
          <a:ext cx="11559687" cy="3983988"/>
        </p:xfrm>
        <a:graphic>
          <a:graphicData uri="http://schemas.openxmlformats.org/drawingml/2006/table">
            <a:tbl>
              <a:tblPr firstRow="1" bandRow="1">
                <a:tableStyleId>{5C22544A-7EE6-4342-B048-85BDC9FD1C3A}</a:tableStyleId>
              </a:tblPr>
              <a:tblGrid>
                <a:gridCol w="5042711">
                  <a:extLst>
                    <a:ext uri="{9D8B030D-6E8A-4147-A177-3AD203B41FA5}">
                      <a16:colId xmlns:a16="http://schemas.microsoft.com/office/drawing/2014/main" val="1964159817"/>
                    </a:ext>
                  </a:extLst>
                </a:gridCol>
                <a:gridCol w="6516976">
                  <a:extLst>
                    <a:ext uri="{9D8B030D-6E8A-4147-A177-3AD203B41FA5}">
                      <a16:colId xmlns:a16="http://schemas.microsoft.com/office/drawing/2014/main" val="2975953097"/>
                    </a:ext>
                  </a:extLst>
                </a:gridCol>
              </a:tblGrid>
              <a:tr h="659327">
                <a:tc>
                  <a:txBody>
                    <a:bodyPr/>
                    <a:lstStyle/>
                    <a:p>
                      <a:pPr>
                        <a:spcBef>
                          <a:spcPts val="1200"/>
                        </a:spcBef>
                      </a:pPr>
                      <a:r>
                        <a:rPr lang="en-US" sz="3000">
                          <a:latin typeface="Arial"/>
                          <a:cs typeface="Arial"/>
                        </a:rPr>
                        <a:t>Resource</a:t>
                      </a:r>
                    </a:p>
                  </a:txBody>
                  <a:tcPr anchor="ctr"/>
                </a:tc>
                <a:tc>
                  <a:txBody>
                    <a:bodyPr/>
                    <a:lstStyle/>
                    <a:p>
                      <a:pPr>
                        <a:spcBef>
                          <a:spcPts val="1200"/>
                        </a:spcBef>
                      </a:pPr>
                      <a:r>
                        <a:rPr lang="en-US" sz="3000">
                          <a:latin typeface="Arial"/>
                          <a:cs typeface="Arial"/>
                        </a:rPr>
                        <a:t>Link</a:t>
                      </a:r>
                    </a:p>
                  </a:txBody>
                  <a:tcPr anchor="ctr"/>
                </a:tc>
                <a:extLst>
                  <a:ext uri="{0D108BD9-81ED-4DB2-BD59-A6C34878D82A}">
                    <a16:rowId xmlns:a16="http://schemas.microsoft.com/office/drawing/2014/main" val="3017598613"/>
                  </a:ext>
                </a:extLst>
              </a:tr>
              <a:tr h="595614">
                <a:tc>
                  <a:txBody>
                    <a:bodyPr/>
                    <a:lstStyle/>
                    <a:p>
                      <a:pPr marL="0" marR="0" lvl="0" indent="0" algn="l" defTabSz="914400" rtl="0" eaLnBrk="1" fontAlgn="auto" latinLnBrk="0" hangingPunct="1">
                        <a:lnSpc>
                          <a:spcPct val="100000"/>
                        </a:lnSpc>
                        <a:spcBef>
                          <a:spcPts val="1200"/>
                        </a:spcBef>
                        <a:spcAft>
                          <a:spcPts val="0"/>
                        </a:spcAft>
                        <a:buClrTx/>
                        <a:buSzTx/>
                        <a:buFontTx/>
                        <a:buNone/>
                        <a:tabLst/>
                        <a:defRPr/>
                      </a:pPr>
                      <a:r>
                        <a:rPr lang="en-US" sz="2500" b="0">
                          <a:latin typeface="Arial"/>
                          <a:cs typeface="Arial"/>
                        </a:rPr>
                        <a:t>MCAS headlines and links</a:t>
                      </a:r>
                    </a:p>
                  </a:txBody>
                  <a:tcPr anchor="ctr"/>
                </a:tc>
                <a:tc>
                  <a:txBody>
                    <a:bodyPr/>
                    <a:lstStyle/>
                    <a:p>
                      <a:pPr marL="0" marR="0" lvl="0" indent="0" algn="l" rtl="0" eaLnBrk="1" fontAlgn="auto" latinLnBrk="0" hangingPunct="1">
                        <a:lnSpc>
                          <a:spcPct val="100000"/>
                        </a:lnSpc>
                        <a:spcBef>
                          <a:spcPts val="1200"/>
                        </a:spcBef>
                        <a:spcAft>
                          <a:spcPts val="0"/>
                        </a:spcAft>
                        <a:buClrTx/>
                        <a:buSzTx/>
                        <a:buFontTx/>
                        <a:buNone/>
                      </a:pPr>
                      <a:r>
                        <a:rPr lang="en-US" sz="1800">
                          <a:latin typeface="Arial"/>
                          <a:cs typeface="Arial"/>
                          <a:hlinkClick r:id="rId3"/>
                        </a:rPr>
                        <a:t>https://www.doe.mass.edu/mcas/</a:t>
                      </a:r>
                      <a:r>
                        <a:rPr lang="en-US" sz="1800">
                          <a:latin typeface="Arial"/>
                          <a:cs typeface="Arial"/>
                        </a:rPr>
                        <a:t> </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703207321"/>
                  </a:ext>
                </a:extLst>
              </a:tr>
              <a:tr h="557561">
                <a:tc>
                  <a:txBody>
                    <a:bodyPr/>
                    <a:lstStyle/>
                    <a:p>
                      <a:pPr>
                        <a:spcBef>
                          <a:spcPts val="1200"/>
                        </a:spcBef>
                      </a:pPr>
                      <a:r>
                        <a:rPr lang="en-US" sz="2500" b="0">
                          <a:latin typeface="Arial"/>
                          <a:cs typeface="Arial"/>
                        </a:rPr>
                        <a:t>STE Test Development &amp; Design</a:t>
                      </a:r>
                      <a:endParaRPr lang="en-US" sz="2500" b="0">
                        <a:latin typeface="Arial" panose="020B0604020202020204" pitchFamily="34" charset="0"/>
                        <a:cs typeface="Arial" panose="020B0604020202020204" pitchFamily="34" charset="0"/>
                      </a:endParaRPr>
                    </a:p>
                  </a:txBody>
                  <a:tcPr anchor="ctr"/>
                </a:tc>
                <a:tc>
                  <a:txBody>
                    <a:bodyPr/>
                    <a:lstStyle/>
                    <a:p>
                      <a:pPr marL="0" marR="0" lvl="0" indent="0" algn="l" rtl="0" eaLnBrk="1" fontAlgn="auto" latinLnBrk="0" hangingPunct="1">
                        <a:lnSpc>
                          <a:spcPct val="100000"/>
                        </a:lnSpc>
                        <a:spcBef>
                          <a:spcPts val="1200"/>
                        </a:spcBef>
                        <a:spcAft>
                          <a:spcPts val="0"/>
                        </a:spcAft>
                        <a:buClrTx/>
                        <a:buSzTx/>
                        <a:buFontTx/>
                        <a:buNone/>
                      </a:pPr>
                      <a:r>
                        <a:rPr lang="en-US" sz="1800" u="none">
                          <a:solidFill>
                            <a:schemeClr val="accent1"/>
                          </a:solidFill>
                          <a:latin typeface="Arial"/>
                          <a:cs typeface="Arial"/>
                          <a:hlinkClick r:id="rId4"/>
                        </a:rPr>
                        <a:t>https://www.doe.mass.edu/mcas/tdd/sci.html</a:t>
                      </a:r>
                      <a:r>
                        <a:rPr lang="en-US" sz="1800" u="none">
                          <a:solidFill>
                            <a:schemeClr val="accent1"/>
                          </a:solidFill>
                          <a:latin typeface="Arial"/>
                          <a:cs typeface="Arial"/>
                        </a:rPr>
                        <a:t> </a:t>
                      </a:r>
                      <a:endParaRPr lang="en-US" sz="1800" u="none">
                        <a:solidFill>
                          <a:schemeClr val="accent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95777455"/>
                  </a:ext>
                </a:extLst>
              </a:tr>
              <a:tr h="579863">
                <a:tc>
                  <a:txBody>
                    <a:bodyPr/>
                    <a:lstStyle/>
                    <a:p>
                      <a:pPr>
                        <a:spcBef>
                          <a:spcPts val="1200"/>
                        </a:spcBef>
                      </a:pPr>
                      <a:r>
                        <a:rPr lang="en-US" sz="2500" b="0">
                          <a:latin typeface="Arial"/>
                          <a:cs typeface="Arial"/>
                        </a:rPr>
                        <a:t>Student Work Samples</a:t>
                      </a:r>
                    </a:p>
                  </a:txBody>
                  <a:tcPr anchor="ctr"/>
                </a:tc>
                <a:tc>
                  <a:txBody>
                    <a:bodyPr/>
                    <a:lstStyle/>
                    <a:p>
                      <a:pPr marL="0" marR="0" lvl="0" indent="0" algn="l" rtl="0" eaLnBrk="1" fontAlgn="auto" latinLnBrk="0" hangingPunct="1">
                        <a:lnSpc>
                          <a:spcPct val="100000"/>
                        </a:lnSpc>
                        <a:spcBef>
                          <a:spcPts val="1200"/>
                        </a:spcBef>
                        <a:spcAft>
                          <a:spcPts val="0"/>
                        </a:spcAft>
                        <a:buClrTx/>
                        <a:buSzTx/>
                        <a:buFontTx/>
                        <a:buNone/>
                      </a:pPr>
                      <a:r>
                        <a:rPr lang="en-US" sz="1800">
                          <a:latin typeface="Arial"/>
                          <a:cs typeface="Arial"/>
                          <a:hlinkClick r:id="rId5"/>
                        </a:rPr>
                        <a:t>https://www.doe.mass.edu/mcas/student/default.html</a:t>
                      </a:r>
                      <a:r>
                        <a:rPr lang="en-US" sz="1800">
                          <a:latin typeface="Arial"/>
                          <a:cs typeface="Arial"/>
                        </a:rPr>
                        <a:t> </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585265157"/>
                  </a:ext>
                </a:extLst>
              </a:tr>
              <a:tr h="524107">
                <a:tc>
                  <a:txBody>
                    <a:bodyPr/>
                    <a:lstStyle/>
                    <a:p>
                      <a:pPr>
                        <a:spcBef>
                          <a:spcPts val="1200"/>
                        </a:spcBef>
                      </a:pPr>
                      <a:r>
                        <a:rPr lang="en-US" sz="2500" b="0">
                          <a:latin typeface="Arial"/>
                          <a:cs typeface="Arial"/>
                        </a:rPr>
                        <a:t>Released Questions</a:t>
                      </a:r>
                    </a:p>
                  </a:txBody>
                  <a:tcPr anchor="ctr"/>
                </a:tc>
                <a:tc>
                  <a:txBody>
                    <a:bodyPr/>
                    <a:lstStyle/>
                    <a:p>
                      <a:pPr marL="0" marR="0" lvl="0" indent="0" algn="l" rtl="0" eaLnBrk="1" fontAlgn="auto" latinLnBrk="0" hangingPunct="1">
                        <a:lnSpc>
                          <a:spcPct val="100000"/>
                        </a:lnSpc>
                        <a:spcBef>
                          <a:spcPts val="1200"/>
                        </a:spcBef>
                        <a:spcAft>
                          <a:spcPts val="0"/>
                        </a:spcAft>
                        <a:buClrTx/>
                        <a:buSzTx/>
                        <a:buFontTx/>
                        <a:buNone/>
                      </a:pPr>
                      <a:r>
                        <a:rPr lang="en-US" sz="1800">
                          <a:latin typeface="Arial"/>
                          <a:cs typeface="Arial"/>
                          <a:hlinkClick r:id="rId6"/>
                        </a:rPr>
                        <a:t>http://mcas.pearsonsupport.com/released-items/science/</a:t>
                      </a:r>
                      <a:r>
                        <a:rPr lang="en-US" sz="1800">
                          <a:latin typeface="Arial"/>
                          <a:cs typeface="Arial"/>
                        </a:rPr>
                        <a:t> </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6025492"/>
                  </a:ext>
                </a:extLst>
              </a:tr>
              <a:tr h="535259">
                <a:tc>
                  <a:txBody>
                    <a:bodyPr/>
                    <a:lstStyle/>
                    <a:p>
                      <a:pPr>
                        <a:spcBef>
                          <a:spcPts val="1200"/>
                        </a:spcBef>
                      </a:pPr>
                      <a:r>
                        <a:rPr lang="en-US" sz="2500" b="0">
                          <a:latin typeface="Arial"/>
                          <a:cs typeface="Arial"/>
                        </a:rPr>
                        <a:t>Practice Tests and Tutorial</a:t>
                      </a:r>
                    </a:p>
                  </a:txBody>
                  <a:tcPr anchor="ctr"/>
                </a:tc>
                <a:tc>
                  <a:txBody>
                    <a:bodyPr/>
                    <a:lstStyle/>
                    <a:p>
                      <a:pPr marL="0" marR="0" lvl="0" indent="0" algn="l" rtl="0" eaLnBrk="1" fontAlgn="auto" latinLnBrk="0" hangingPunct="1">
                        <a:lnSpc>
                          <a:spcPct val="100000"/>
                        </a:lnSpc>
                        <a:spcBef>
                          <a:spcPts val="1200"/>
                        </a:spcBef>
                        <a:spcAft>
                          <a:spcPts val="0"/>
                        </a:spcAft>
                        <a:buClrTx/>
                        <a:buSzTx/>
                        <a:buFontTx/>
                        <a:buNone/>
                      </a:pPr>
                      <a:r>
                        <a:rPr lang="en-US" sz="1800">
                          <a:latin typeface="Arial"/>
                          <a:cs typeface="Arial"/>
                          <a:hlinkClick r:id="rId7"/>
                        </a:rPr>
                        <a:t>http://mcas.pearsonsupport.com/student/</a:t>
                      </a:r>
                      <a:r>
                        <a:rPr lang="en-US" sz="1800">
                          <a:latin typeface="Arial"/>
                          <a:cs typeface="Arial"/>
                        </a:rPr>
                        <a:t> </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678207763"/>
                  </a:ext>
                </a:extLst>
              </a:tr>
              <a:tr h="532257">
                <a:tc>
                  <a:txBody>
                    <a:bodyPr/>
                    <a:lstStyle/>
                    <a:p>
                      <a:pPr>
                        <a:spcBef>
                          <a:spcPts val="1200"/>
                        </a:spcBef>
                      </a:pPr>
                      <a:r>
                        <a:rPr lang="en-US" sz="2500" b="0">
                          <a:latin typeface="Arial"/>
                          <a:cs typeface="Arial"/>
                        </a:rPr>
                        <a:t>MCAS Training Page</a:t>
                      </a:r>
                    </a:p>
                  </a:txBody>
                  <a:tcPr anchor="ctr"/>
                </a:tc>
                <a:tc>
                  <a:txBody>
                    <a:bodyPr/>
                    <a:lstStyle/>
                    <a:p>
                      <a:pPr marL="0" marR="0" lvl="0" indent="0" algn="l" rtl="0" eaLnBrk="1" fontAlgn="auto" latinLnBrk="0" hangingPunct="1">
                        <a:lnSpc>
                          <a:spcPct val="100000"/>
                        </a:lnSpc>
                        <a:spcBef>
                          <a:spcPts val="1200"/>
                        </a:spcBef>
                        <a:spcAft>
                          <a:spcPts val="0"/>
                        </a:spcAft>
                        <a:buClrTx/>
                        <a:buSzTx/>
                        <a:buFontTx/>
                        <a:buNone/>
                      </a:pPr>
                      <a:r>
                        <a:rPr lang="en-US" sz="1800">
                          <a:latin typeface="Arial" panose="020B0604020202020204" pitchFamily="34" charset="0"/>
                          <a:cs typeface="Arial" panose="020B0604020202020204" pitchFamily="34" charset="0"/>
                          <a:hlinkClick r:id="rId8"/>
                        </a:rPr>
                        <a:t>https://www.doe.mass.edu/mcas/training.html</a:t>
                      </a:r>
                      <a:r>
                        <a:rPr lang="en-US" sz="1800">
                          <a:latin typeface="Arial" panose="020B0604020202020204" pitchFamily="34" charset="0"/>
                          <a:cs typeface="Arial" panose="020B0604020202020204" pitchFamily="34" charset="0"/>
                        </a:rPr>
                        <a:t> </a:t>
                      </a:r>
                    </a:p>
                  </a:txBody>
                  <a:tcPr anchor="ctr"/>
                </a:tc>
                <a:extLst>
                  <a:ext uri="{0D108BD9-81ED-4DB2-BD59-A6C34878D82A}">
                    <a16:rowId xmlns:a16="http://schemas.microsoft.com/office/drawing/2014/main" val="1409073014"/>
                  </a:ext>
                </a:extLst>
              </a:tr>
            </a:tbl>
          </a:graphicData>
        </a:graphic>
      </p:graphicFrame>
    </p:spTree>
    <p:extLst>
      <p:ext uri="{BB962C8B-B14F-4D97-AF65-F5344CB8AC3E}">
        <p14:creationId xmlns:p14="http://schemas.microsoft.com/office/powerpoint/2010/main" val="26724074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400"/>
              <a:t>Contact Information</a:t>
            </a:r>
          </a:p>
        </p:txBody>
      </p:sp>
      <p:sp>
        <p:nvSpPr>
          <p:cNvPr id="4" name="Text Placeholder 2">
            <a:extLst>
              <a:ext uri="{FF2B5EF4-FFF2-40B4-BE49-F238E27FC236}">
                <a16:creationId xmlns:a16="http://schemas.microsoft.com/office/drawing/2014/main" id="{27EBA41F-8C92-4452-A668-99F7538BDEFA}"/>
              </a:ext>
            </a:extLst>
          </p:cNvPr>
          <p:cNvSpPr>
            <a:spLocks noGrp="1"/>
          </p:cNvSpPr>
          <p:nvPr>
            <p:ph type="body" idx="1"/>
          </p:nvPr>
        </p:nvSpPr>
        <p:spPr>
          <a:xfrm>
            <a:off x="600807" y="1219200"/>
            <a:ext cx="10990385" cy="4747845"/>
          </a:xfrm>
        </p:spPr>
        <p:txBody>
          <a:bodyPr>
            <a:normAutofit lnSpcReduction="10000"/>
          </a:bodyPr>
          <a:lstStyle/>
          <a:p>
            <a:pPr>
              <a:spcBef>
                <a:spcPts val="600"/>
              </a:spcBef>
              <a:spcAft>
                <a:spcPts val="600"/>
              </a:spcAft>
            </a:pPr>
            <a:r>
              <a:rPr lang="en-US" sz="3000" b="1"/>
              <a:t>DESE Office of Student Assessment </a:t>
            </a:r>
            <a:r>
              <a:rPr lang="en-US" sz="3000"/>
              <a:t>for policy questions (e.g., test designs, accommodations)</a:t>
            </a:r>
          </a:p>
          <a:p>
            <a:pPr marL="457200" indent="-457200">
              <a:spcBef>
                <a:spcPts val="600"/>
              </a:spcBef>
              <a:spcAft>
                <a:spcPts val="600"/>
              </a:spcAft>
              <a:buFont typeface="Arial" panose="020B0604020202020204" pitchFamily="34" charset="0"/>
              <a:buChar char="•"/>
            </a:pPr>
            <a:r>
              <a:rPr lang="en-US" sz="3000"/>
              <a:t>Web: </a:t>
            </a:r>
            <a:r>
              <a:rPr lang="en-US" altLang="en-US" sz="3000">
                <a:solidFill>
                  <a:srgbClr val="101D35"/>
                </a:solidFill>
                <a:hlinkClick r:id="rId3"/>
              </a:rPr>
              <a:t>www.doe.mass.edu/mcas</a:t>
            </a:r>
            <a:r>
              <a:rPr lang="en-US" altLang="en-US" sz="3000">
                <a:solidFill>
                  <a:srgbClr val="101D35"/>
                </a:solidFill>
              </a:rPr>
              <a:t> </a:t>
            </a:r>
          </a:p>
          <a:p>
            <a:pPr marL="457200" indent="-457200">
              <a:spcBef>
                <a:spcPts val="600"/>
              </a:spcBef>
              <a:spcAft>
                <a:spcPts val="600"/>
              </a:spcAft>
              <a:buFont typeface="Arial" panose="020B0604020202020204" pitchFamily="34" charset="0"/>
              <a:buChar char="•"/>
            </a:pPr>
            <a:r>
              <a:rPr lang="en-US" sz="3000"/>
              <a:t>Email: </a:t>
            </a:r>
            <a:r>
              <a:rPr lang="en-US" altLang="en-US" sz="3000">
                <a:solidFill>
                  <a:srgbClr val="101D35"/>
                </a:solidFill>
                <a:hlinkClick r:id="rId4"/>
              </a:rPr>
              <a:t>mcas@doe.mass.edu</a:t>
            </a:r>
            <a:endParaRPr lang="en-US" altLang="en-US" sz="3000">
              <a:solidFill>
                <a:srgbClr val="101D35"/>
              </a:solidFill>
            </a:endParaRPr>
          </a:p>
          <a:p>
            <a:pPr marL="457200" indent="-457200">
              <a:spcBef>
                <a:spcPts val="600"/>
              </a:spcBef>
              <a:spcAft>
                <a:spcPts val="600"/>
              </a:spcAft>
              <a:buFont typeface="Arial" panose="020B0604020202020204" pitchFamily="34" charset="0"/>
              <a:buChar char="•"/>
            </a:pPr>
            <a:r>
              <a:rPr lang="en-US" sz="3000"/>
              <a:t>Phone: </a:t>
            </a:r>
            <a:r>
              <a:rPr lang="en-US" altLang="en-US" sz="3000">
                <a:solidFill>
                  <a:srgbClr val="101D35"/>
                </a:solidFill>
              </a:rPr>
              <a:t>781-338-3625</a:t>
            </a:r>
            <a:endParaRPr lang="en-US" sz="3000"/>
          </a:p>
          <a:p>
            <a:pPr>
              <a:spcBef>
                <a:spcPts val="600"/>
              </a:spcBef>
              <a:spcAft>
                <a:spcPts val="600"/>
              </a:spcAft>
            </a:pPr>
            <a:endParaRPr lang="en-US" sz="3000"/>
          </a:p>
          <a:p>
            <a:pPr>
              <a:spcBef>
                <a:spcPts val="600"/>
              </a:spcBef>
              <a:spcAft>
                <a:spcPts val="600"/>
              </a:spcAft>
            </a:pPr>
            <a:r>
              <a:rPr lang="en-US" sz="3000" b="1"/>
              <a:t>MCAS Service Center</a:t>
            </a:r>
          </a:p>
          <a:p>
            <a:pPr marL="457200" indent="-457200">
              <a:spcBef>
                <a:spcPts val="600"/>
              </a:spcBef>
              <a:spcAft>
                <a:spcPts val="600"/>
              </a:spcAft>
              <a:buFont typeface="Arial" panose="020B0604020202020204" pitchFamily="34" charset="0"/>
              <a:buChar char="•"/>
            </a:pPr>
            <a:r>
              <a:rPr lang="en-US" sz="3000"/>
              <a:t>Web: </a:t>
            </a:r>
            <a:r>
              <a:rPr lang="en-US" sz="3000">
                <a:hlinkClick r:id="rId5"/>
              </a:rPr>
              <a:t>http://mcasservicecenter.com/</a:t>
            </a:r>
            <a:r>
              <a:rPr lang="en-US" sz="3000" b="1"/>
              <a:t> </a:t>
            </a:r>
            <a:endParaRPr lang="en-US" sz="3000"/>
          </a:p>
          <a:p>
            <a:pPr marL="457200" indent="-457200">
              <a:spcBef>
                <a:spcPts val="600"/>
              </a:spcBef>
              <a:spcAft>
                <a:spcPts val="600"/>
              </a:spcAft>
              <a:buFont typeface="Arial" panose="020B0604020202020204" pitchFamily="34" charset="0"/>
              <a:buChar char="•"/>
            </a:pPr>
            <a:r>
              <a:rPr lang="en-US" sz="3000"/>
              <a:t>Phone: </a:t>
            </a:r>
            <a:r>
              <a:rPr lang="en-US" sz="3000">
                <a:solidFill>
                  <a:srgbClr val="000000"/>
                </a:solidFill>
                <a:effectLst/>
                <a:ea typeface="Times New Roman" panose="02020603050405020304" pitchFamily="18" charset="0"/>
              </a:rPr>
              <a:t>1-800-737-5103</a:t>
            </a:r>
            <a:endParaRPr lang="en-US" sz="3000"/>
          </a:p>
        </p:txBody>
      </p:sp>
    </p:spTree>
    <p:extLst>
      <p:ext uri="{BB962C8B-B14F-4D97-AF65-F5344CB8AC3E}">
        <p14:creationId xmlns:p14="http://schemas.microsoft.com/office/powerpoint/2010/main" val="40112816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426A379-9BA6-214B-8965-61F91AD886C8}"/>
              </a:ext>
            </a:extLst>
          </p:cNvPr>
          <p:cNvSpPr>
            <a:spLocks noGrp="1"/>
          </p:cNvSpPr>
          <p:nvPr>
            <p:ph type="title"/>
          </p:nvPr>
        </p:nvSpPr>
        <p:spPr>
          <a:xfrm>
            <a:off x="838200" y="2882157"/>
            <a:ext cx="10515600" cy="1093686"/>
          </a:xfrm>
        </p:spPr>
        <p:txBody>
          <a:bodyPr/>
          <a:lstStyle/>
          <a:p>
            <a:r>
              <a:rPr lang="en-US" b="1"/>
              <a:t>THANK YOU</a:t>
            </a:r>
          </a:p>
        </p:txBody>
      </p:sp>
      <p:pic>
        <p:nvPicPr>
          <p:cNvPr id="6" name="Picture Placeholder 5" descr="Student Assessment Services Logo">
            <a:extLst>
              <a:ext uri="{FF2B5EF4-FFF2-40B4-BE49-F238E27FC236}">
                <a16:creationId xmlns:a16="http://schemas.microsoft.com/office/drawing/2014/main" id="{953CA1D1-D1BA-0B30-C5D7-04E7D788006F}"/>
              </a:ext>
            </a:extLst>
          </p:cNvPr>
          <p:cNvPicPr>
            <a:picLocks noChangeAspect="1"/>
          </p:cNvPicPr>
          <p:nvPr/>
        </p:nvPicPr>
        <p:blipFill rotWithShape="1">
          <a:blip r:embed="rId3"/>
          <a:srcRect l="28" t="-195" r="-245" b="61318"/>
          <a:stretch/>
        </p:blipFill>
        <p:spPr>
          <a:xfrm>
            <a:off x="838200" y="4238626"/>
            <a:ext cx="8685212" cy="1894732"/>
          </a:xfrm>
          <a:prstGeom prst="rect">
            <a:avLst/>
          </a:prstGeom>
        </p:spPr>
      </p:pic>
    </p:spTree>
    <p:extLst>
      <p:ext uri="{BB962C8B-B14F-4D97-AF65-F5344CB8AC3E}">
        <p14:creationId xmlns:p14="http://schemas.microsoft.com/office/powerpoint/2010/main" val="365057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976697"/>
          </a:xfrm>
        </p:spPr>
        <p:txBody>
          <a:bodyPr>
            <a:normAutofit/>
          </a:bodyPr>
          <a:lstStyle/>
          <a:p>
            <a:r>
              <a:rPr lang="en-US" sz="4400">
                <a:latin typeface="Arial"/>
                <a:cs typeface="Arial"/>
              </a:rPr>
              <a:t>Things </a:t>
            </a:r>
            <a:r>
              <a:rPr lang="en-US" sz="4400" u="sng">
                <a:latin typeface="Arial"/>
                <a:cs typeface="Arial"/>
              </a:rPr>
              <a:t>Not</a:t>
            </a:r>
            <a:r>
              <a:rPr lang="en-US" sz="4400">
                <a:latin typeface="Arial"/>
                <a:cs typeface="Arial"/>
              </a:rPr>
              <a:t> Scored on Science Tests</a:t>
            </a:r>
            <a:endParaRPr lang="en-US" sz="4400"/>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0" y="1418492"/>
            <a:ext cx="10307518" cy="4858481"/>
          </a:xfrm>
        </p:spPr>
        <p:txBody>
          <a:bodyPr vert="horz" lIns="91440" tIns="45720" rIns="91440" bIns="45720" rtlCol="0" anchor="t">
            <a:noAutofit/>
          </a:bodyPr>
          <a:lstStyle/>
          <a:p>
            <a:pPr marL="457200" indent="-457200">
              <a:spcBef>
                <a:spcPts val="600"/>
              </a:spcBef>
              <a:spcAft>
                <a:spcPts val="600"/>
              </a:spcAft>
              <a:buFont typeface="Arial" panose="020B0604020202020204" pitchFamily="34" charset="0"/>
              <a:buChar char="•"/>
            </a:pPr>
            <a:r>
              <a:rPr lang="en-US" altLang="en-US" sz="3000">
                <a:latin typeface="Arial"/>
                <a:cs typeface="Arial"/>
              </a:rPr>
              <a:t>Spelling, grammar, and punctuation </a:t>
            </a:r>
            <a:endParaRPr lang="en-US"/>
          </a:p>
          <a:p>
            <a:pPr marL="457200" indent="-457200">
              <a:spcBef>
                <a:spcPts val="600"/>
              </a:spcBef>
              <a:spcAft>
                <a:spcPts val="600"/>
              </a:spcAft>
              <a:buFont typeface="Arial" panose="020B0604020202020204" pitchFamily="34" charset="0"/>
              <a:buChar char="•"/>
            </a:pPr>
            <a:r>
              <a:rPr lang="en-US" altLang="en-US" sz="3000">
                <a:latin typeface="Arial"/>
                <a:cs typeface="Arial"/>
              </a:rPr>
              <a:t>Above grade-level misconceptions</a:t>
            </a:r>
          </a:p>
          <a:p>
            <a:pPr marL="457200" indent="-457200">
              <a:spcBef>
                <a:spcPts val="600"/>
              </a:spcBef>
              <a:spcAft>
                <a:spcPts val="600"/>
              </a:spcAft>
              <a:buFont typeface="Arial" panose="020B0604020202020204" pitchFamily="34" charset="0"/>
              <a:buChar char="•"/>
            </a:pPr>
            <a:r>
              <a:rPr lang="en-US" altLang="en-US" sz="3000">
                <a:latin typeface="Arial"/>
                <a:cs typeface="Arial"/>
              </a:rPr>
              <a:t>Extra or irrelevant information (though caution against this)</a:t>
            </a:r>
            <a:endParaRPr lang="en-US" altLang="en-US" sz="3000"/>
          </a:p>
          <a:p>
            <a:pPr marL="457200" indent="-457200">
              <a:spcBef>
                <a:spcPts val="600"/>
              </a:spcBef>
              <a:spcAft>
                <a:spcPts val="600"/>
              </a:spcAft>
              <a:buFont typeface="Arial" panose="020B0604020202020204" pitchFamily="34" charset="0"/>
              <a:buChar char="•"/>
            </a:pPr>
            <a:r>
              <a:rPr lang="en-US" altLang="en-US" sz="3000">
                <a:latin typeface="Arial"/>
                <a:cs typeface="Arial"/>
              </a:rPr>
              <a:t>Using an incorrect calculation from a previous part of an item (typically) </a:t>
            </a:r>
            <a:endParaRPr lang="en-US" altLang="en-US" sz="3000"/>
          </a:p>
        </p:txBody>
      </p:sp>
      <p:pic>
        <p:nvPicPr>
          <p:cNvPr id="1026" name="Picture 2">
            <a:extLst>
              <a:ext uri="{FF2B5EF4-FFF2-40B4-BE49-F238E27FC236}">
                <a16:creationId xmlns:a16="http://schemas.microsoft.com/office/drawing/2014/main" id="{4EE53FE1-D2DE-4E60-B2AA-6D71C2D84F6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85938" y="1"/>
            <a:ext cx="1494692" cy="149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51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383180"/>
            <a:ext cx="10990385" cy="800851"/>
          </a:xfrm>
        </p:spPr>
        <p:txBody>
          <a:bodyPr>
            <a:normAutofit/>
          </a:bodyPr>
          <a:lstStyle/>
          <a:p>
            <a:r>
              <a:rPr lang="en-US" sz="4400"/>
              <a:t>Full Credit</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1" y="1184031"/>
            <a:ext cx="10037886" cy="4881928"/>
          </a:xfrm>
        </p:spPr>
        <p:txBody>
          <a:bodyPr vert="horz" lIns="91440" tIns="45720" rIns="91440" bIns="45720" rtlCol="0" anchor="t">
            <a:noAutofit/>
          </a:bodyPr>
          <a:lstStyle/>
          <a:p>
            <a:pPr>
              <a:lnSpc>
                <a:spcPct val="90000"/>
              </a:lnSpc>
              <a:spcBef>
                <a:spcPts val="600"/>
              </a:spcBef>
              <a:spcAft>
                <a:spcPts val="600"/>
              </a:spcAft>
            </a:pPr>
            <a:r>
              <a:rPr lang="en-US" altLang="en-US" sz="3000">
                <a:latin typeface="Arial"/>
                <a:cs typeface="Arial"/>
              </a:rPr>
              <a:t>Students who earn full credit:</a:t>
            </a:r>
          </a:p>
          <a:p>
            <a:pPr marL="571500" indent="-571500">
              <a:spcBef>
                <a:spcPts val="600"/>
              </a:spcBef>
              <a:spcAft>
                <a:spcPts val="600"/>
              </a:spcAft>
              <a:buFont typeface="Wingdings" panose="05000000000000000000" pitchFamily="2" charset="2"/>
              <a:buChar char="ü"/>
            </a:pPr>
            <a:r>
              <a:rPr lang="en-US" altLang="en-US" sz="3000">
                <a:latin typeface="Arial"/>
                <a:cs typeface="Arial"/>
              </a:rPr>
              <a:t>Answer all parts</a:t>
            </a:r>
          </a:p>
          <a:p>
            <a:pPr marL="571500" indent="-571500">
              <a:spcBef>
                <a:spcPts val="600"/>
              </a:spcBef>
              <a:spcAft>
                <a:spcPts val="600"/>
              </a:spcAft>
              <a:buFont typeface="Wingdings" panose="05000000000000000000" pitchFamily="2" charset="2"/>
              <a:buChar char="ü"/>
            </a:pPr>
            <a:r>
              <a:rPr lang="en-US" altLang="en-US" sz="3000">
                <a:latin typeface="Arial"/>
                <a:cs typeface="Arial"/>
              </a:rPr>
              <a:t>Apply correct content knowledge and practices</a:t>
            </a:r>
          </a:p>
          <a:p>
            <a:pPr marL="571500" indent="-571500">
              <a:spcBef>
                <a:spcPts val="600"/>
              </a:spcBef>
              <a:spcAft>
                <a:spcPts val="600"/>
              </a:spcAft>
              <a:buFont typeface="Wingdings" panose="05000000000000000000" pitchFamily="2" charset="2"/>
              <a:buChar char="ü"/>
            </a:pPr>
            <a:r>
              <a:rPr lang="en-US" altLang="en-US" sz="3000">
                <a:latin typeface="Arial"/>
                <a:cs typeface="Arial"/>
              </a:rPr>
              <a:t>Follow instructions, such as:</a:t>
            </a:r>
          </a:p>
          <a:p>
            <a:pPr marL="1485900" lvl="2" indent="-571500">
              <a:spcBef>
                <a:spcPts val="600"/>
              </a:spcBef>
              <a:spcAft>
                <a:spcPts val="600"/>
              </a:spcAft>
              <a:buFont typeface="Arial" panose="020B0604020202020204" pitchFamily="34" charset="0"/>
              <a:buChar char="•"/>
            </a:pPr>
            <a:r>
              <a:rPr lang="en-US" altLang="en-US" sz="2400">
                <a:solidFill>
                  <a:schemeClr val="tx1"/>
                </a:solidFill>
                <a:latin typeface="Arial"/>
                <a:cs typeface="Arial"/>
              </a:rPr>
              <a:t>Explaining reasoning </a:t>
            </a:r>
            <a:endParaRPr lang="en-US" altLang="en-US" sz="2400">
              <a:solidFill>
                <a:schemeClr val="tx1"/>
              </a:solidFill>
            </a:endParaRPr>
          </a:p>
          <a:p>
            <a:pPr marL="1485900" lvl="2" indent="-571500">
              <a:spcBef>
                <a:spcPts val="600"/>
              </a:spcBef>
              <a:spcAft>
                <a:spcPts val="600"/>
              </a:spcAft>
              <a:buFont typeface="Arial" panose="020B0604020202020204" pitchFamily="34" charset="0"/>
              <a:buChar char="•"/>
            </a:pPr>
            <a:r>
              <a:rPr lang="en-US" altLang="en-US" sz="2400">
                <a:solidFill>
                  <a:schemeClr val="tx1"/>
                </a:solidFill>
                <a:latin typeface="Arial"/>
                <a:cs typeface="Arial"/>
              </a:rPr>
              <a:t>Analyzing and drawing conclusions based on graphs or data tables</a:t>
            </a:r>
          </a:p>
          <a:p>
            <a:pPr marL="1485900" lvl="2" indent="-571500">
              <a:spcBef>
                <a:spcPts val="600"/>
              </a:spcBef>
              <a:spcAft>
                <a:spcPts val="600"/>
              </a:spcAft>
              <a:buFont typeface="Arial" panose="020B0604020202020204" pitchFamily="34" charset="0"/>
              <a:buChar char="•"/>
            </a:pPr>
            <a:r>
              <a:rPr lang="en-US" altLang="en-US" sz="2400">
                <a:solidFill>
                  <a:schemeClr val="tx1"/>
                </a:solidFill>
                <a:latin typeface="Arial"/>
                <a:cs typeface="Arial"/>
              </a:rPr>
              <a:t>Creating or completing scientific models</a:t>
            </a:r>
            <a:endParaRPr lang="en-US" altLang="en-US" sz="2400">
              <a:solidFill>
                <a:schemeClr val="tx1"/>
              </a:solidFill>
            </a:endParaRPr>
          </a:p>
        </p:txBody>
      </p:sp>
      <p:pic>
        <p:nvPicPr>
          <p:cNvPr id="2050" name="Picture 2">
            <a:extLst>
              <a:ext uri="{FF2B5EF4-FFF2-40B4-BE49-F238E27FC236}">
                <a16:creationId xmlns:a16="http://schemas.microsoft.com/office/drawing/2014/main" id="{0F572494-110D-49AC-A3DA-C9A074723DC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7723" y="-574797"/>
            <a:ext cx="2444261" cy="2444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9479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a:bodyPr>
          <a:lstStyle/>
          <a:p>
            <a:r>
              <a:rPr lang="en-US" sz="4400"/>
              <a:t>Scoring Overview: Benchmarking </a:t>
            </a:r>
          </a:p>
        </p:txBody>
      </p:sp>
      <p:sp>
        <p:nvSpPr>
          <p:cNvPr id="4" name="Content Placeholder 1">
            <a:extLst>
              <a:ext uri="{FF2B5EF4-FFF2-40B4-BE49-F238E27FC236}">
                <a16:creationId xmlns:a16="http://schemas.microsoft.com/office/drawing/2014/main" id="{7A86326C-17E1-A4F9-B6B2-A3FBA30FCC00}"/>
              </a:ext>
            </a:extLst>
          </p:cNvPr>
          <p:cNvSpPr txBox="1">
            <a:spLocks/>
          </p:cNvSpPr>
          <p:nvPr/>
        </p:nvSpPr>
        <p:spPr>
          <a:xfrm>
            <a:off x="335952" y="1219200"/>
            <a:ext cx="11715021" cy="480128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90000"/>
              </a:lnSpc>
              <a:spcAft>
                <a:spcPts val="600"/>
              </a:spcAft>
            </a:pPr>
            <a:r>
              <a:rPr lang="en-US" altLang="en-US" sz="3000"/>
              <a:t>Review and discuss the scoring of student responses</a:t>
            </a:r>
          </a:p>
          <a:p>
            <a:pPr eaLnBrk="1" hangingPunct="1">
              <a:lnSpc>
                <a:spcPct val="90000"/>
              </a:lnSpc>
              <a:spcAft>
                <a:spcPts val="600"/>
              </a:spcAft>
            </a:pPr>
            <a:r>
              <a:rPr lang="en-US" altLang="en-US" sz="3000"/>
              <a:t>Adjust detailed scoring notes, which include: </a:t>
            </a:r>
          </a:p>
          <a:p>
            <a:pPr lvl="1">
              <a:spcAft>
                <a:spcPts val="600"/>
              </a:spcAft>
            </a:pPr>
            <a:r>
              <a:rPr lang="en-US" altLang="en-US" sz="3000"/>
              <a:t>Correct responses with associated reasoning/calculations</a:t>
            </a:r>
          </a:p>
          <a:p>
            <a:pPr lvl="1">
              <a:spcAft>
                <a:spcPts val="600"/>
              </a:spcAft>
            </a:pPr>
            <a:r>
              <a:rPr lang="en-US" altLang="en-US" sz="3000"/>
              <a:t>How points are assigned</a:t>
            </a:r>
          </a:p>
          <a:p>
            <a:pPr lvl="1">
              <a:spcAft>
                <a:spcPts val="600"/>
              </a:spcAft>
            </a:pPr>
            <a:r>
              <a:rPr lang="en-US" altLang="en-US" sz="3000"/>
              <a:t>Scoring rules for holistic scoring</a:t>
            </a:r>
          </a:p>
          <a:p>
            <a:pPr eaLnBrk="1" hangingPunct="1">
              <a:lnSpc>
                <a:spcPct val="90000"/>
              </a:lnSpc>
              <a:spcAft>
                <a:spcPts val="600"/>
              </a:spcAft>
            </a:pPr>
            <a:r>
              <a:rPr lang="en-US" altLang="en-US" sz="3000"/>
              <a:t>Training packs are put together, which include:</a:t>
            </a:r>
          </a:p>
          <a:p>
            <a:pPr lvl="1">
              <a:spcAft>
                <a:spcPts val="600"/>
              </a:spcAft>
            </a:pPr>
            <a:r>
              <a:rPr lang="en-US" altLang="en-US" sz="3000"/>
              <a:t>3 “anchor” papers for each score level</a:t>
            </a:r>
          </a:p>
          <a:p>
            <a:pPr lvl="1">
              <a:spcAft>
                <a:spcPts val="600"/>
              </a:spcAft>
            </a:pPr>
            <a:r>
              <a:rPr lang="en-US" altLang="en-US" sz="3000"/>
              <a:t>1+ practice papers for each score level</a:t>
            </a:r>
          </a:p>
          <a:p>
            <a:pPr marL="457200" lvl="1" indent="0">
              <a:buNone/>
            </a:pPr>
            <a:endParaRPr lang="en-US" sz="2800"/>
          </a:p>
          <a:p>
            <a:pPr marL="0" indent="0">
              <a:buNone/>
            </a:pPr>
            <a:endParaRPr lang="en-US"/>
          </a:p>
          <a:p>
            <a:pPr lvl="1">
              <a:spcBef>
                <a:spcPts val="200"/>
              </a:spcBef>
              <a:spcAft>
                <a:spcPts val="200"/>
              </a:spcAft>
            </a:pPr>
            <a:endParaRPr lang="en-US" sz="2000"/>
          </a:p>
        </p:txBody>
      </p:sp>
      <p:pic>
        <p:nvPicPr>
          <p:cNvPr id="3076" name="Picture 4">
            <a:extLst>
              <a:ext uri="{FF2B5EF4-FFF2-40B4-BE49-F238E27FC236}">
                <a16:creationId xmlns:a16="http://schemas.microsoft.com/office/drawing/2014/main" id="{61D2CE4E-E815-4F36-A939-D669525811F0}"/>
              </a:ext>
              <a:ext uri="{C183D7F6-B498-43B3-948B-1728B52AA6E4}">
                <adec:decorative xmlns:adec="http://schemas.microsoft.com/office/drawing/2017/decorative" val="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16365" y="82061"/>
            <a:ext cx="1325815" cy="1325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845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0990385" cy="800851"/>
          </a:xfrm>
        </p:spPr>
        <p:txBody>
          <a:bodyPr>
            <a:normAutofit fontScale="90000"/>
          </a:bodyPr>
          <a:lstStyle/>
          <a:p>
            <a:r>
              <a:rPr lang="en-US" sz="4400">
                <a:latin typeface="Arial"/>
                <a:cs typeface="Arial"/>
              </a:rPr>
              <a:t>Scoring Overview: How Responses are Scored</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1" y="1310054"/>
            <a:ext cx="10990385" cy="4747845"/>
          </a:xfrm>
        </p:spPr>
        <p:txBody>
          <a:bodyPr vert="horz" lIns="91440" tIns="45720" rIns="91440" bIns="45720" rtlCol="0" anchor="t">
            <a:normAutofit fontScale="85000" lnSpcReduction="10000"/>
          </a:bodyPr>
          <a:lstStyle/>
          <a:p>
            <a:pPr marL="457200" indent="-457200">
              <a:spcAft>
                <a:spcPts val="600"/>
              </a:spcAft>
              <a:buFont typeface="Arial" panose="020B0604020202020204" pitchFamily="34" charset="0"/>
              <a:buChar char="•"/>
            </a:pPr>
            <a:r>
              <a:rPr lang="en-US" altLang="en-US" sz="3000">
                <a:latin typeface="Arial"/>
                <a:cs typeface="Arial"/>
              </a:rPr>
              <a:t>Scoring leaders/scorers have content expertise, including college-level courses for the assigned test</a:t>
            </a:r>
            <a:endParaRPr lang="en-US" altLang="en-US" sz="3000"/>
          </a:p>
          <a:p>
            <a:pPr marL="457200" indent="-457200">
              <a:spcAft>
                <a:spcPts val="600"/>
              </a:spcAft>
              <a:buFont typeface="Arial" panose="020B0604020202020204" pitchFamily="34" charset="0"/>
              <a:buChar char="•"/>
            </a:pPr>
            <a:r>
              <a:rPr lang="en-US" sz="3000">
                <a:latin typeface="Arial"/>
                <a:cs typeface="Arial"/>
              </a:rPr>
              <a:t>Before scoring each question, every scorer must: </a:t>
            </a:r>
            <a:endParaRPr lang="en-US" sz="3000"/>
          </a:p>
          <a:p>
            <a:pPr marL="914400" lvl="1" indent="-457200">
              <a:spcAft>
                <a:spcPts val="600"/>
              </a:spcAft>
              <a:buFont typeface="Arial" panose="020B0604020202020204" pitchFamily="34" charset="0"/>
              <a:buChar char="•"/>
            </a:pPr>
            <a:r>
              <a:rPr lang="en-US" sz="3000">
                <a:solidFill>
                  <a:schemeClr val="tx1"/>
                </a:solidFill>
                <a:latin typeface="Arial"/>
                <a:cs typeface="Arial"/>
              </a:rPr>
              <a:t>Participate in a detailed training on how to score the responses</a:t>
            </a:r>
          </a:p>
          <a:p>
            <a:pPr marL="914400" lvl="1" indent="-457200">
              <a:spcAft>
                <a:spcPts val="600"/>
              </a:spcAft>
              <a:buFont typeface="Arial" panose="020B0604020202020204" pitchFamily="34" charset="0"/>
              <a:buChar char="•"/>
            </a:pPr>
            <a:r>
              <a:rPr lang="en-US" sz="3000">
                <a:solidFill>
                  <a:schemeClr val="tx1"/>
                </a:solidFill>
                <a:latin typeface="Arial"/>
                <a:cs typeface="Arial"/>
              </a:rPr>
              <a:t>Satisfactorily score a qualification set made up of actual student responses</a:t>
            </a:r>
            <a:endParaRPr lang="en-US" sz="3000">
              <a:solidFill>
                <a:schemeClr val="tx1"/>
              </a:solidFill>
            </a:endParaRPr>
          </a:p>
          <a:p>
            <a:pPr marL="457200" indent="-457200">
              <a:spcAft>
                <a:spcPts val="600"/>
              </a:spcAft>
              <a:buFont typeface="Arial" panose="020B0604020202020204" pitchFamily="34" charset="0"/>
              <a:buChar char="•"/>
            </a:pPr>
            <a:r>
              <a:rPr lang="en-US" altLang="en-US" sz="3000">
                <a:latin typeface="Arial"/>
                <a:cs typeface="Arial"/>
              </a:rPr>
              <a:t>Embedded responses and read-behinds by scoring leaders are used to monitor a scorer's performance and </a:t>
            </a:r>
            <a:r>
              <a:rPr lang="en-US" sz="3000">
                <a:latin typeface="Arial"/>
                <a:cs typeface="Arial"/>
              </a:rPr>
              <a:t>ensure scoring accuracy</a:t>
            </a:r>
          </a:p>
          <a:p>
            <a:pPr marL="457200" indent="-457200">
              <a:spcAft>
                <a:spcPts val="600"/>
              </a:spcAft>
              <a:buFont typeface="Arial" panose="020B0604020202020204" pitchFamily="34" charset="0"/>
              <a:buChar char="•"/>
            </a:pPr>
            <a:r>
              <a:rPr lang="en-US" sz="3000">
                <a:latin typeface="Arial"/>
                <a:cs typeface="Arial"/>
              </a:rPr>
              <a:t>All high school responses are scored by two scorers</a:t>
            </a:r>
          </a:p>
          <a:p>
            <a:pPr marL="457200" indent="-457200">
              <a:spcAft>
                <a:spcPts val="600"/>
              </a:spcAft>
              <a:buFont typeface="Arial" panose="020B0604020202020204" pitchFamily="34" charset="0"/>
              <a:buChar char="•"/>
            </a:pPr>
            <a:r>
              <a:rPr lang="en-US" sz="3000">
                <a:latin typeface="Arial"/>
                <a:cs typeface="Arial"/>
              </a:rPr>
              <a:t>Gr. 5 and 8 Tests: Approximately 25-30% of responses are scored by two scorers</a:t>
            </a:r>
          </a:p>
        </p:txBody>
      </p:sp>
    </p:spTree>
    <p:extLst>
      <p:ext uri="{BB962C8B-B14F-4D97-AF65-F5344CB8AC3E}">
        <p14:creationId xmlns:p14="http://schemas.microsoft.com/office/powerpoint/2010/main" val="2375243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42CB58-A052-D5E6-68A1-3F013147C161}"/>
              </a:ext>
            </a:extLst>
          </p:cNvPr>
          <p:cNvSpPr>
            <a:spLocks noGrp="1"/>
          </p:cNvSpPr>
          <p:nvPr>
            <p:ph type="title"/>
          </p:nvPr>
        </p:nvSpPr>
        <p:spPr>
          <a:xfrm>
            <a:off x="465991" y="219057"/>
            <a:ext cx="11492612" cy="1132224"/>
          </a:xfrm>
        </p:spPr>
        <p:txBody>
          <a:bodyPr>
            <a:noAutofit/>
          </a:bodyPr>
          <a:lstStyle/>
          <a:p>
            <a:r>
              <a:rPr lang="en-US" sz="4400">
                <a:latin typeface="Arial"/>
                <a:cs typeface="Arial"/>
              </a:rPr>
              <a:t>Constructed Response Scoring Training and Practice</a:t>
            </a:r>
          </a:p>
        </p:txBody>
      </p:sp>
      <p:sp>
        <p:nvSpPr>
          <p:cNvPr id="3" name="Text Placeholder 2">
            <a:extLst>
              <a:ext uri="{FF2B5EF4-FFF2-40B4-BE49-F238E27FC236}">
                <a16:creationId xmlns:a16="http://schemas.microsoft.com/office/drawing/2014/main" id="{016D24D2-B23A-7E18-05C3-1A77A0F61E79}"/>
              </a:ext>
            </a:extLst>
          </p:cNvPr>
          <p:cNvSpPr>
            <a:spLocks noGrp="1"/>
          </p:cNvSpPr>
          <p:nvPr>
            <p:ph type="body" idx="1"/>
          </p:nvPr>
        </p:nvSpPr>
        <p:spPr>
          <a:xfrm>
            <a:off x="465991" y="1758462"/>
            <a:ext cx="10990385" cy="3748257"/>
          </a:xfrm>
        </p:spPr>
        <p:txBody>
          <a:bodyPr>
            <a:noAutofit/>
          </a:bodyPr>
          <a:lstStyle/>
          <a:p>
            <a:pPr marL="514350" indent="-514350">
              <a:lnSpc>
                <a:spcPct val="110000"/>
              </a:lnSpc>
              <a:spcBef>
                <a:spcPts val="600"/>
              </a:spcBef>
              <a:spcAft>
                <a:spcPts val="600"/>
              </a:spcAft>
              <a:buFont typeface="+mj-lt"/>
              <a:buAutoNum type="arabicPeriod"/>
            </a:pPr>
            <a:r>
              <a:rPr lang="en-US" altLang="en-US" sz="3000"/>
              <a:t>Question, score guide, and scoring notes review</a:t>
            </a:r>
          </a:p>
          <a:p>
            <a:pPr marL="514350" indent="-514350">
              <a:lnSpc>
                <a:spcPct val="110000"/>
              </a:lnSpc>
              <a:spcBef>
                <a:spcPts val="600"/>
              </a:spcBef>
              <a:spcAft>
                <a:spcPts val="600"/>
              </a:spcAft>
              <a:buFont typeface="+mj-lt"/>
              <a:buAutoNum type="arabicPeriod"/>
            </a:pPr>
            <a:r>
              <a:rPr lang="en-US" altLang="en-US" sz="3000"/>
              <a:t>Anchor papers </a:t>
            </a:r>
          </a:p>
          <a:p>
            <a:pPr marL="514350" indent="-514350">
              <a:lnSpc>
                <a:spcPct val="110000"/>
              </a:lnSpc>
              <a:spcBef>
                <a:spcPts val="600"/>
              </a:spcBef>
              <a:spcAft>
                <a:spcPts val="600"/>
              </a:spcAft>
              <a:buFont typeface="+mj-lt"/>
              <a:buAutoNum type="arabicPeriod"/>
            </a:pPr>
            <a:r>
              <a:rPr lang="en-US" sz="3000"/>
              <a:t>Individual scoring of student responses</a:t>
            </a:r>
          </a:p>
        </p:txBody>
      </p:sp>
    </p:spTree>
    <p:extLst>
      <p:ext uri="{BB962C8B-B14F-4D97-AF65-F5344CB8AC3E}">
        <p14:creationId xmlns:p14="http://schemas.microsoft.com/office/powerpoint/2010/main" val="24794634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9.7|19|20.6|31.3|4.9|7|5.4|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dca7aa4-7fee-4083-94e1-2adc3ae970bc">
      <UserInfo>
        <DisplayName>Bettencourt, Helene H. (DESE)</DisplayName>
        <AccountId>18</AccountId>
        <AccountType/>
      </UserInfo>
    </SharedWithUsers>
    <lcf76f155ced4ddcb4097134ff3c332f xmlns="1d01d358-fb5c-480b-94c0-87be6b23463f">
      <Terms xmlns="http://schemas.microsoft.com/office/infopath/2007/PartnerControls"/>
    </lcf76f155ced4ddcb4097134ff3c332f>
    <TaxCatchAll xmlns="0dca7aa4-7fee-4083-94e1-2adc3ae970bc" xsi:nil="true"/>
    <File_x0020_Status xmlns="1d01d358-fb5c-480b-94c0-87be6b23463f">Draft</File_x0020_Status>
    <Admin_x0020_Year xmlns="1d01d358-fb5c-480b-94c0-87be6b23463f">
      <Value>2020</Value>
    </Admin_x0020_Year>
    <Required_x0020_Document xmlns="1d01d358-fb5c-480b-94c0-87be6b23463f" xsi:nil="true"/>
    <Approval_x0020_Record xmlns="1d01d358-fb5c-480b-94c0-87be6b23463f">false</Approval_x0020_Record>
    <Category0 xmlns="1d01d358-fb5c-480b-94c0-87be6b23463f">To be assigned</Category0>
    <Date xmlns="1d01d358-fb5c-480b-94c0-87be6b23463f" xsi:nil="true"/>
    <Meeting_x0020_Name xmlns="1d01d358-fb5c-480b-94c0-87be6b23463f" xsi:nil="true"/>
    <Category xmlns="1d01d358-fb5c-480b-94c0-87be6b23463f" xsi:nil="true"/>
    <Archive xmlns="1d01d358-fb5c-480b-94c0-87be6b23463f">false</Archiv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75FB14DB3FE6C4CA721D3340365D5E8" ma:contentTypeVersion="37" ma:contentTypeDescription="Create a new document." ma:contentTypeScope="" ma:versionID="86df65be89a453858224e75096edd462">
  <xsd:schema xmlns:xsd="http://www.w3.org/2001/XMLSchema" xmlns:xs="http://www.w3.org/2001/XMLSchema" xmlns:p="http://schemas.microsoft.com/office/2006/metadata/properties" xmlns:ns2="1d01d358-fb5c-480b-94c0-87be6b23463f" xmlns:ns3="0dca7aa4-7fee-4083-94e1-2adc3ae970bc" targetNamespace="http://schemas.microsoft.com/office/2006/metadata/properties" ma:root="true" ma:fieldsID="daf3c718f282ff3c0c8542d067b2b676" ns2:_="" ns3:_="">
    <xsd:import namespace="1d01d358-fb5c-480b-94c0-87be6b23463f"/>
    <xsd:import namespace="0dca7aa4-7fee-4083-94e1-2adc3ae970bc"/>
    <xsd:element name="properties">
      <xsd:complexType>
        <xsd:sequence>
          <xsd:element name="documentManagement">
            <xsd:complexType>
              <xsd:all>
                <xsd:element ref="ns2:Category0" minOccurs="0"/>
                <xsd:element ref="ns2:Category" minOccurs="0"/>
                <xsd:element ref="ns2:Meeting_x0020_Name" minOccurs="0"/>
                <xsd:element ref="ns2:Admin_x0020_Year" minOccurs="0"/>
                <xsd:element ref="ns2:Date" minOccurs="0"/>
                <xsd:element ref="ns2:File_x0020_Status" minOccurs="0"/>
                <xsd:element ref="ns2:Required_x0020_Document"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Metadata" minOccurs="0"/>
                <xsd:element ref="ns2:Archive" minOccurs="0"/>
                <xsd:element ref="ns2:Approval_x0020_Record"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01d358-fb5c-480b-94c0-87be6b23463f" elementFormDefault="qualified">
    <xsd:import namespace="http://schemas.microsoft.com/office/2006/documentManagement/types"/>
    <xsd:import namespace="http://schemas.microsoft.com/office/infopath/2007/PartnerControls"/>
    <xsd:element name="Category0" ma:index="2" nillable="true" ma:displayName="Category" ma:default="To be assigned" ma:format="Dropdown" ma:internalName="Category0">
      <xsd:simpleType>
        <xsd:restriction base="dms:Choice">
          <xsd:enumeration value="Content/ABBI Support"/>
          <xsd:enumeration value="Contracts"/>
          <xsd:enumeration value="Forms"/>
          <xsd:enumeration value="IT Docs"/>
          <xsd:enumeration value="Manuals and Trainings"/>
          <xsd:enumeration value="MCAS Project Documentation"/>
          <xsd:enumeration value="MCAS Support Page"/>
          <xsd:enumeration value="PearsonAccess Next/Test Nav"/>
          <xsd:enumeration value="Psychometrics"/>
          <xsd:enumeration value="Resource Center"/>
          <xsd:enumeration value="Reporting"/>
          <xsd:enumeration value="Scoring"/>
          <xsd:enumeration value="Service Center"/>
          <xsd:enumeration value="System Integration"/>
          <xsd:enumeration value="Team Information"/>
          <xsd:enumeration value="To be assigned"/>
        </xsd:restriction>
      </xsd:simpleType>
    </xsd:element>
    <xsd:element name="Category" ma:index="3" nillable="true" ma:displayName="Document Type" ma:description="Document Type" ma:format="Dropdown" ma:indexed="true" ma:internalName="Category">
      <xsd:simpleType>
        <xsd:restriction base="dms:Choice">
          <xsd:enumeration value="Change Requests"/>
          <xsd:enumeration value="Checklists"/>
          <xsd:enumeration value="Customer Deliverables"/>
          <xsd:enumeration value="Customer Satisfaction Surveys"/>
          <xsd:enumeration value="Lessons Learned"/>
          <xsd:enumeration value="Links"/>
          <xsd:enumeration value="Meeting Minutes"/>
          <xsd:enumeration value="Post Project/Phase End"/>
          <xsd:enumeration value="Presentations"/>
          <xsd:enumeration value="Project Management"/>
          <xsd:enumeration value="Project Specifications"/>
          <xsd:enumeration value="Requirements"/>
          <xsd:enumeration value="Schedules"/>
          <xsd:enumeration value="Scope"/>
          <xsd:enumeration value="Templates"/>
          <xsd:enumeration value="Tools"/>
          <xsd:enumeration value="Tracking"/>
          <xsd:enumeration value="Waivers"/>
          <xsd:enumeration value="Work Instructions"/>
        </xsd:restriction>
      </xsd:simpleType>
    </xsd:element>
    <xsd:element name="Meeting_x0020_Name" ma:index="4" nillable="true" ma:displayName="Meeting Name" ma:format="Dropdown" ma:indexed="true" ma:internalName="Meeting_x0020_Name">
      <xsd:simpleType>
        <xsd:union memberTypes="dms:Text">
          <xsd:simpleType>
            <xsd:restriction base="dms:Choice">
              <xsd:enumeration value="Assistive Technology Web Extension"/>
              <xsd:enumeration value="Content"/>
              <xsd:enumeration value="Cross Functional"/>
              <xsd:enumeration value="Forms"/>
              <xsd:enumeration value="Leadership w/Cognia"/>
              <xsd:enumeration value="Leadership w/DESE"/>
              <xsd:enumeration value="MA Monthly Management Meeting"/>
              <xsd:enumeration value="MCAS and RICAS Internal Team"/>
              <xsd:enumeration value="MCAS Risks and Issues Review"/>
              <xsd:enumeration value="Online Administration and Testing"/>
              <xsd:enumeration value="Production w/Cognia"/>
              <xsd:enumeration value="Production w/DESE"/>
              <xsd:enumeration value="Psychometrics w/Cognia"/>
              <xsd:enumeration value="Psychometrics w/DESE"/>
              <xsd:enumeration value="Remote Proctor Pilot"/>
              <xsd:enumeration value="Reporting w/DESE"/>
              <xsd:enumeration value="RI Monthly Management Meeting"/>
              <xsd:enumeration value="RICAS"/>
              <xsd:enumeration value="SCM Team"/>
              <xsd:enumeration value="Scoring w/Cognia"/>
              <xsd:enumeration value="Scoring w/DESE"/>
              <xsd:enumeration value="Systems Integration"/>
            </xsd:restriction>
          </xsd:simpleType>
        </xsd:union>
      </xsd:simpleType>
    </xsd:element>
    <xsd:element name="Admin_x0020_Year" ma:index="5" nillable="true" ma:displayName="Admin Year" ma:default="2020" ma:internalName="Admin_x0020_Year">
      <xsd:complexType>
        <xsd:complexContent>
          <xsd:extension base="dms:MultiChoice">
            <xsd:sequence>
              <xsd:element name="Value" maxOccurs="unbounded" minOccurs="0" nillable="true">
                <xsd:simpleType>
                  <xsd:restriction base="dms:Choice">
                    <xsd:enumeration value="2019"/>
                    <xsd:enumeration value="2020"/>
                    <xsd:enumeration value="2021"/>
                  </xsd:restriction>
                </xsd:simpleType>
              </xsd:element>
            </xsd:sequence>
          </xsd:extension>
        </xsd:complexContent>
      </xsd:complexType>
    </xsd:element>
    <xsd:element name="Date" ma:index="6" nillable="true" ma:displayName="Date" ma:format="DateOnly" ma:indexed="true" ma:internalName="Date">
      <xsd:simpleType>
        <xsd:restriction base="dms:DateTime"/>
      </xsd:simpleType>
    </xsd:element>
    <xsd:element name="File_x0020_Status" ma:index="7" nillable="true" ma:displayName="File Status" ma:default="Draft" ma:format="Dropdown" ma:internalName="File_x0020_Status">
      <xsd:simpleType>
        <xsd:restriction base="dms:Choice">
          <xsd:enumeration value="Archive"/>
          <xsd:enumeration value="Baselined"/>
          <xsd:enumeration value="Delivered"/>
          <xsd:enumeration value="Draft"/>
        </xsd:restriction>
      </xsd:simpleType>
    </xsd:element>
    <xsd:element name="Required_x0020_Document" ma:index="8" nillable="true" ma:displayName="Required Document" ma:description="PR-00044 Deliverable - this column is draft" ma:format="Dropdown" ma:indexed="true" ma:internalName="Required_x0020_Document">
      <xsd:simpleType>
        <xsd:restriction base="dms:Choice">
          <xsd:enumeration value="Business Requirements Document (BRD)"/>
          <xsd:enumeration value="PR-00003 Risk Management Procedure"/>
          <xsd:enumeration value="Customer Satisfaction Surveys"/>
          <xsd:enumeration value="Lessons Learned"/>
          <xsd:enumeration value="Project Management Plan"/>
        </xsd:restriction>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Metadata" ma:index="17" nillable="true" ma:displayName="MediaServiceMetadata" ma:hidden="true" ma:internalName="MediaServiceMetadata" ma:readOnly="true">
      <xsd:simpleType>
        <xsd:restriction base="dms:Note"/>
      </xsd:simpleType>
    </xsd:element>
    <xsd:element name="Archive" ma:index="21" nillable="true" ma:displayName="Archive" ma:default="0" ma:internalName="Archive">
      <xsd:simpleType>
        <xsd:restriction base="dms:Boolean"/>
      </xsd:simpleType>
    </xsd:element>
    <xsd:element name="Approval_x0020_Record" ma:index="22" nillable="true" ma:displayName="Approval Record" ma:default="0" ma:description="BRD approvals, emails, documented customer approvals etc." ma:internalName="Approval_x0020_Record">
      <xsd:simpleType>
        <xsd:restriction base="dms:Boolean"/>
      </xsd:simpleType>
    </xsd:element>
    <xsd:element name="MediaServiceDateTaken" ma:index="25" nillable="true" ma:displayName="MediaServiceDateTaken" ma:hidden="true" ma:internalName="MediaServiceDateTaken" ma:readOnly="true">
      <xsd:simpleType>
        <xsd:restriction base="dms:Text"/>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GenerationTime" ma:index="30" nillable="true" ma:displayName="MediaServiceGenerationTime" ma:hidden="true" ma:internalName="MediaServiceGenerationTime" ma:readOnly="true">
      <xsd:simpleType>
        <xsd:restriction base="dms:Text"/>
      </xsd:simpleType>
    </xsd:element>
    <xsd:element name="MediaServiceEventHashCode" ma:index="31" nillable="true" ma:displayName="MediaServiceEventHashCode" ma:hidden="true" ma:internalName="MediaServiceEventHashCode"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ca7aa4-7fee-4083-94e1-2adc3ae970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45c7d4eb-f99c-41c4-8537-a09014e06515}" ma:internalName="TaxCatchAll" ma:showField="CatchAllData" ma:web="0dca7aa4-7fee-4083-94e1-2adc3ae970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F4F6BA-9256-4D68-961F-89F22BA60EA2}">
  <ds:schemaRefs>
    <ds:schemaRef ds:uri="http://schemas.microsoft.com/sharepoint/v3/contenttype/forms"/>
  </ds:schemaRefs>
</ds:datastoreItem>
</file>

<file path=customXml/itemProps2.xml><?xml version="1.0" encoding="utf-8"?>
<ds:datastoreItem xmlns:ds="http://schemas.openxmlformats.org/officeDocument/2006/customXml" ds:itemID="{FA434A98-F106-45CE-8E8A-DD686612E616}">
  <ds:schemaRefs>
    <ds:schemaRef ds:uri="http://purl.org/dc/elements/1.1/"/>
    <ds:schemaRef ds:uri="http://schemas.microsoft.com/office/2006/documentManagement/types"/>
    <ds:schemaRef ds:uri="http://schemas.microsoft.com/office/infopath/2007/PartnerControls"/>
    <ds:schemaRef ds:uri="http://purl.org/dc/terms/"/>
    <ds:schemaRef ds:uri="http://purl.org/dc/dcmitype/"/>
    <ds:schemaRef ds:uri="http://schemas.openxmlformats.org/package/2006/metadata/core-properties"/>
    <ds:schemaRef ds:uri="fdcd57df-05e8-4749-9cc8-5afe3dcd00a5"/>
    <ds:schemaRef ds:uri="b906d55b-a694-4ee1-a926-b6d0b5dbfc30"/>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F62EB7BA-8E46-40A5-A882-F7D0270295EE}"/>
</file>

<file path=docProps/app.xml><?xml version="1.0" encoding="utf-8"?>
<Properties xmlns="http://schemas.openxmlformats.org/officeDocument/2006/extended-properties" xmlns:vt="http://schemas.openxmlformats.org/officeDocument/2006/docPropsVTypes">
  <Template/>
  <TotalTime>986</TotalTime>
  <Words>1545</Words>
  <Application>Microsoft Office PowerPoint</Application>
  <PresentationFormat>Widescreen</PresentationFormat>
  <Paragraphs>229</Paragraphs>
  <Slides>44</Slides>
  <Notes>44</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MCAS Scoring of Science &amp; Technology/Engineering Constructed-Response Items: Grade 5</vt:lpstr>
      <vt:lpstr>Today’s Agenda</vt:lpstr>
      <vt:lpstr>Life Cycle of Science and Technology/Engineering (STE) Item</vt:lpstr>
      <vt:lpstr>Constructed-Response (CR) Questions</vt:lpstr>
      <vt:lpstr>Things Not Scored on Science Tests</vt:lpstr>
      <vt:lpstr>Full Credit</vt:lpstr>
      <vt:lpstr>Scoring Overview: Benchmarking </vt:lpstr>
      <vt:lpstr>Scoring Overview: How Responses are Scored</vt:lpstr>
      <vt:lpstr>Constructed Response Scoring Training and Practice</vt:lpstr>
      <vt:lpstr>Gr. 5 STE  Life Science Question  </vt:lpstr>
      <vt:lpstr>Question</vt:lpstr>
      <vt:lpstr>Item Information</vt:lpstr>
      <vt:lpstr>Scoring Guide (2 points)</vt:lpstr>
      <vt:lpstr>Scoring Notes</vt:lpstr>
      <vt:lpstr>Anchor: Score 2</vt:lpstr>
      <vt:lpstr>Anchor: Score 1</vt:lpstr>
      <vt:lpstr>Anchor: Score 0</vt:lpstr>
      <vt:lpstr>Individual Scoring of Student Responses</vt:lpstr>
      <vt:lpstr>Response A –Page 9</vt:lpstr>
      <vt:lpstr>Response B – Page 10</vt:lpstr>
      <vt:lpstr>Response C – Page 11</vt:lpstr>
      <vt:lpstr>Response D – Page 12</vt:lpstr>
      <vt:lpstr>Response E – Page 13</vt:lpstr>
      <vt:lpstr>Gr. 5 STE  Physical Science Question  </vt:lpstr>
      <vt:lpstr>Question</vt:lpstr>
      <vt:lpstr>Question</vt:lpstr>
      <vt:lpstr>Question</vt:lpstr>
      <vt:lpstr>Item Information</vt:lpstr>
      <vt:lpstr>Scoring Guide (3 points)</vt:lpstr>
      <vt:lpstr>Scoring Notes</vt:lpstr>
      <vt:lpstr>Anchor Score 3</vt:lpstr>
      <vt:lpstr>Anchor Score 2</vt:lpstr>
      <vt:lpstr>Anchor Score 1</vt:lpstr>
      <vt:lpstr>Anchor Score 0</vt:lpstr>
      <vt:lpstr>Individual Scoring of Student Responses</vt:lpstr>
      <vt:lpstr>Response A –Page 24</vt:lpstr>
      <vt:lpstr>Response B –Page 25</vt:lpstr>
      <vt:lpstr>Response C –Page 26</vt:lpstr>
      <vt:lpstr>Response D –Page 27</vt:lpstr>
      <vt:lpstr>Response E –Page 28</vt:lpstr>
      <vt:lpstr>Response F –Page 29</vt:lpstr>
      <vt:lpstr>Resources on DESE Website</vt:lpstr>
      <vt:lpstr>Contact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STE Scoring PD Grade 5</dc:title>
  <dc:creator>Lanai, Evy (DESE)</dc:creator>
  <cp:lastModifiedBy>Kier, Christopher (DESE)</cp:lastModifiedBy>
  <cp:revision>275</cp:revision>
  <dcterms:created xsi:type="dcterms:W3CDTF">2022-10-11T20:32:22Z</dcterms:created>
  <dcterms:modified xsi:type="dcterms:W3CDTF">2024-05-06T18:53:28Z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Order">
    <vt:r8>4411600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ContentTypeId">
    <vt:lpwstr>0x010100D75FB14DB3FE6C4CA721D3340365D5E8</vt:lpwstr>
  </property>
</Properties>
</file>